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79" r:id="rId1"/>
  </p:sldMasterIdLst>
  <p:notesMasterIdLst>
    <p:notesMasterId r:id="rId64"/>
  </p:notesMasterIdLst>
  <p:sldIdLst>
    <p:sldId id="256" r:id="rId2"/>
    <p:sldId id="277" r:id="rId3"/>
    <p:sldId id="261" r:id="rId4"/>
    <p:sldId id="330" r:id="rId5"/>
    <p:sldId id="280" r:id="rId6"/>
    <p:sldId id="302" r:id="rId7"/>
    <p:sldId id="291" r:id="rId8"/>
    <p:sldId id="262" r:id="rId9"/>
    <p:sldId id="317" r:id="rId10"/>
    <p:sldId id="258" r:id="rId11"/>
    <p:sldId id="293" r:id="rId12"/>
    <p:sldId id="275" r:id="rId13"/>
    <p:sldId id="276" r:id="rId14"/>
    <p:sldId id="311" r:id="rId15"/>
    <p:sldId id="274" r:id="rId16"/>
    <p:sldId id="325" r:id="rId17"/>
    <p:sldId id="324" r:id="rId18"/>
    <p:sldId id="326" r:id="rId19"/>
    <p:sldId id="300" r:id="rId20"/>
    <p:sldId id="298" r:id="rId21"/>
    <p:sldId id="270" r:id="rId22"/>
    <p:sldId id="271" r:id="rId23"/>
    <p:sldId id="322" r:id="rId24"/>
    <p:sldId id="281" r:id="rId25"/>
    <p:sldId id="294" r:id="rId26"/>
    <p:sldId id="308" r:id="rId27"/>
    <p:sldId id="263" r:id="rId28"/>
    <p:sldId id="290" r:id="rId29"/>
    <p:sldId id="312" r:id="rId30"/>
    <p:sldId id="287" r:id="rId31"/>
    <p:sldId id="288" r:id="rId32"/>
    <p:sldId id="313" r:id="rId33"/>
    <p:sldId id="292" r:id="rId34"/>
    <p:sldId id="286" r:id="rId35"/>
    <p:sldId id="289" r:id="rId36"/>
    <p:sldId id="279" r:id="rId37"/>
    <p:sldId id="282" r:id="rId38"/>
    <p:sldId id="295" r:id="rId39"/>
    <p:sldId id="328" r:id="rId40"/>
    <p:sldId id="296" r:id="rId41"/>
    <p:sldId id="297" r:id="rId42"/>
    <p:sldId id="327" r:id="rId43"/>
    <p:sldId id="272" r:id="rId44"/>
    <p:sldId id="273" r:id="rId45"/>
    <p:sldId id="284" r:id="rId46"/>
    <p:sldId id="303" r:id="rId47"/>
    <p:sldId id="307" r:id="rId48"/>
    <p:sldId id="318" r:id="rId49"/>
    <p:sldId id="319" r:id="rId50"/>
    <p:sldId id="321" r:id="rId51"/>
    <p:sldId id="259" r:id="rId52"/>
    <p:sldId id="309" r:id="rId53"/>
    <p:sldId id="269" r:id="rId54"/>
    <p:sldId id="268" r:id="rId55"/>
    <p:sldId id="304" r:id="rId56"/>
    <p:sldId id="314" r:id="rId57"/>
    <p:sldId id="315" r:id="rId58"/>
    <p:sldId id="305" r:id="rId59"/>
    <p:sldId id="329" r:id="rId60"/>
    <p:sldId id="306" r:id="rId61"/>
    <p:sldId id="260" r:id="rId62"/>
    <p:sldId id="323"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FE8DC-A527-4A7E-8D66-D64016B2B39A}" v="104" dt="2024-11-21T16:23:07.308"/>
    <p1510:client id="{5DBD2D98-15CD-440F-9619-963031468483}" v="9" dt="2024-11-21T17:59:31.739"/>
    <p1510:client id="{80D0C566-8FC8-4998-8408-470DFB4876BC}" v="2" dt="2024-11-22T15:44:00.165"/>
    <p1510:client id="{C050082C-094C-437E-A5A6-F48AF6454CAE}" v="1379" dt="2024-11-21T17:31:55.0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93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296CC-37D2-4648-9087-8B96A57BE5C6}" type="datetimeFigureOut">
              <a:rPr lang="en-US" smtClean="0"/>
              <a:t>2025-02-08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44205-C748-4DFB-A64A-BA9F96751E3D}" type="slidenum">
              <a:rPr lang="en-US" smtClean="0"/>
              <a:t>‹#›</a:t>
            </a:fld>
            <a:endParaRPr lang="en-US"/>
          </a:p>
        </p:txBody>
      </p:sp>
    </p:spTree>
    <p:extLst>
      <p:ext uri="{BB962C8B-B14F-4D97-AF65-F5344CB8AC3E}">
        <p14:creationId xmlns:p14="http://schemas.microsoft.com/office/powerpoint/2010/main" val="4091293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1</a:t>
            </a:fld>
            <a:endParaRPr lang="en-US"/>
          </a:p>
        </p:txBody>
      </p:sp>
    </p:spTree>
    <p:extLst>
      <p:ext uri="{BB962C8B-B14F-4D97-AF65-F5344CB8AC3E}">
        <p14:creationId xmlns:p14="http://schemas.microsoft.com/office/powerpoint/2010/main" val="2365230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11</a:t>
            </a:fld>
            <a:endParaRPr lang="en-US"/>
          </a:p>
        </p:txBody>
      </p:sp>
    </p:spTree>
    <p:extLst>
      <p:ext uri="{BB962C8B-B14F-4D97-AF65-F5344CB8AC3E}">
        <p14:creationId xmlns:p14="http://schemas.microsoft.com/office/powerpoint/2010/main" val="37502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15</a:t>
            </a:fld>
            <a:endParaRPr lang="en-US"/>
          </a:p>
        </p:txBody>
      </p:sp>
    </p:spTree>
    <p:extLst>
      <p:ext uri="{BB962C8B-B14F-4D97-AF65-F5344CB8AC3E}">
        <p14:creationId xmlns:p14="http://schemas.microsoft.com/office/powerpoint/2010/main" val="242492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26</a:t>
            </a:fld>
            <a:endParaRPr lang="en-US"/>
          </a:p>
        </p:txBody>
      </p:sp>
    </p:spTree>
    <p:extLst>
      <p:ext uri="{BB962C8B-B14F-4D97-AF65-F5344CB8AC3E}">
        <p14:creationId xmlns:p14="http://schemas.microsoft.com/office/powerpoint/2010/main" val="96308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28</a:t>
            </a:fld>
            <a:endParaRPr lang="en-US"/>
          </a:p>
        </p:txBody>
      </p:sp>
    </p:spTree>
    <p:extLst>
      <p:ext uri="{BB962C8B-B14F-4D97-AF65-F5344CB8AC3E}">
        <p14:creationId xmlns:p14="http://schemas.microsoft.com/office/powerpoint/2010/main" val="2119165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30</a:t>
            </a:fld>
            <a:endParaRPr lang="en-US"/>
          </a:p>
        </p:txBody>
      </p:sp>
    </p:spTree>
    <p:extLst>
      <p:ext uri="{BB962C8B-B14F-4D97-AF65-F5344CB8AC3E}">
        <p14:creationId xmlns:p14="http://schemas.microsoft.com/office/powerpoint/2010/main" val="2587793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36</a:t>
            </a:fld>
            <a:endParaRPr lang="en-US"/>
          </a:p>
        </p:txBody>
      </p:sp>
    </p:spTree>
    <p:extLst>
      <p:ext uri="{BB962C8B-B14F-4D97-AF65-F5344CB8AC3E}">
        <p14:creationId xmlns:p14="http://schemas.microsoft.com/office/powerpoint/2010/main" val="1741811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56</a:t>
            </a:fld>
            <a:endParaRPr lang="en-US"/>
          </a:p>
        </p:txBody>
      </p:sp>
    </p:spTree>
    <p:extLst>
      <p:ext uri="{BB962C8B-B14F-4D97-AF65-F5344CB8AC3E}">
        <p14:creationId xmlns:p14="http://schemas.microsoft.com/office/powerpoint/2010/main" val="1210574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2</a:t>
            </a:fld>
            <a:endParaRPr lang="en-US"/>
          </a:p>
        </p:txBody>
      </p:sp>
    </p:spTree>
    <p:extLst>
      <p:ext uri="{BB962C8B-B14F-4D97-AF65-F5344CB8AC3E}">
        <p14:creationId xmlns:p14="http://schemas.microsoft.com/office/powerpoint/2010/main" val="306158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3</a:t>
            </a:fld>
            <a:endParaRPr lang="en-US"/>
          </a:p>
        </p:txBody>
      </p:sp>
    </p:spTree>
    <p:extLst>
      <p:ext uri="{BB962C8B-B14F-4D97-AF65-F5344CB8AC3E}">
        <p14:creationId xmlns:p14="http://schemas.microsoft.com/office/powerpoint/2010/main" val="3653756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4</a:t>
            </a:fld>
            <a:endParaRPr lang="en-US"/>
          </a:p>
        </p:txBody>
      </p:sp>
    </p:spTree>
    <p:extLst>
      <p:ext uri="{BB962C8B-B14F-4D97-AF65-F5344CB8AC3E}">
        <p14:creationId xmlns:p14="http://schemas.microsoft.com/office/powerpoint/2010/main" val="77301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5</a:t>
            </a:fld>
            <a:endParaRPr lang="en-US"/>
          </a:p>
        </p:txBody>
      </p:sp>
    </p:spTree>
    <p:extLst>
      <p:ext uri="{BB962C8B-B14F-4D97-AF65-F5344CB8AC3E}">
        <p14:creationId xmlns:p14="http://schemas.microsoft.com/office/powerpoint/2010/main" val="19535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7</a:t>
            </a:fld>
            <a:endParaRPr lang="en-US"/>
          </a:p>
        </p:txBody>
      </p:sp>
    </p:spTree>
    <p:extLst>
      <p:ext uri="{BB962C8B-B14F-4D97-AF65-F5344CB8AC3E}">
        <p14:creationId xmlns:p14="http://schemas.microsoft.com/office/powerpoint/2010/main" val="38559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8</a:t>
            </a:fld>
            <a:endParaRPr lang="en-US"/>
          </a:p>
        </p:txBody>
      </p:sp>
    </p:spTree>
    <p:extLst>
      <p:ext uri="{BB962C8B-B14F-4D97-AF65-F5344CB8AC3E}">
        <p14:creationId xmlns:p14="http://schemas.microsoft.com/office/powerpoint/2010/main" val="690967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9</a:t>
            </a:fld>
            <a:endParaRPr lang="en-US"/>
          </a:p>
        </p:txBody>
      </p:sp>
    </p:spTree>
    <p:extLst>
      <p:ext uri="{BB962C8B-B14F-4D97-AF65-F5344CB8AC3E}">
        <p14:creationId xmlns:p14="http://schemas.microsoft.com/office/powerpoint/2010/main" val="78519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D44205-C748-4DFB-A64A-BA9F96751E3D}" type="slidenum">
              <a:rPr lang="en-US" smtClean="0"/>
              <a:t>10</a:t>
            </a:fld>
            <a:endParaRPr lang="en-US"/>
          </a:p>
        </p:txBody>
      </p:sp>
    </p:spTree>
    <p:extLst>
      <p:ext uri="{BB962C8B-B14F-4D97-AF65-F5344CB8AC3E}">
        <p14:creationId xmlns:p14="http://schemas.microsoft.com/office/powerpoint/2010/main" val="1052774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1F1D275-C6ED-4B83-9900-7B7D8F3ECF74}" type="datetimeFigureOut">
              <a:rPr lang="en-US" smtClean="0"/>
              <a:t>2025-02-08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3468904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1D275-C6ED-4B83-9900-7B7D8F3ECF74}" type="datetimeFigureOut">
              <a:rPr lang="en-US" smtClean="0"/>
              <a:t>2025-02-08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49253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1D275-C6ED-4B83-9900-7B7D8F3ECF74}" type="datetimeFigureOut">
              <a:rPr lang="en-US" smtClean="0"/>
              <a:t>2025-02-08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2820468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1D275-C6ED-4B83-9900-7B7D8F3ECF74}" type="datetimeFigureOut">
              <a:rPr lang="en-US" smtClean="0"/>
              <a:t>2025-02-08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3615962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1D275-C6ED-4B83-9900-7B7D8F3ECF74}" type="datetimeFigureOut">
              <a:rPr lang="en-US" smtClean="0"/>
              <a:t>2025-02-08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497415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1D275-C6ED-4B83-9900-7B7D8F3ECF74}" type="datetimeFigureOut">
              <a:rPr lang="en-US" smtClean="0"/>
              <a:t>2025-02-08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3380627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1D275-C6ED-4B83-9900-7B7D8F3ECF74}" type="datetimeFigureOut">
              <a:rPr lang="en-US" smtClean="0"/>
              <a:t>2025-02-08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2362485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F1D275-C6ED-4B83-9900-7B7D8F3ECF74}" type="datetimeFigureOut">
              <a:rPr lang="en-US" smtClean="0"/>
              <a:t>2025-02-08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236017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F1D275-C6ED-4B83-9900-7B7D8F3ECF74}" type="datetimeFigureOut">
              <a:rPr lang="en-US" smtClean="0"/>
              <a:t>2025-02-08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1502090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F1D275-C6ED-4B83-9900-7B7D8F3ECF74}" type="datetimeFigureOut">
              <a:rPr lang="en-US" smtClean="0"/>
              <a:t>2025-02-08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2665771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1D275-C6ED-4B83-9900-7B7D8F3ECF74}" type="datetimeFigureOut">
              <a:rPr lang="en-US" smtClean="0"/>
              <a:t>2025-02-08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1355366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F1D275-C6ED-4B83-9900-7B7D8F3ECF74}" type="datetimeFigureOut">
              <a:rPr lang="en-US" smtClean="0"/>
              <a:t>2025-02-08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422462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F1D275-C6ED-4B83-9900-7B7D8F3ECF74}" type="datetimeFigureOut">
              <a:rPr lang="en-US" smtClean="0"/>
              <a:t>2025-02-08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2685658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F1D275-C6ED-4B83-9900-7B7D8F3ECF74}" type="datetimeFigureOut">
              <a:rPr lang="en-US" smtClean="0"/>
              <a:t>2025-02-08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2882510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F1D275-C6ED-4B83-9900-7B7D8F3ECF74}" type="datetimeFigureOut">
              <a:rPr lang="en-US" smtClean="0"/>
              <a:t>2025-02-08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829019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1D275-C6ED-4B83-9900-7B7D8F3ECF74}" type="datetimeFigureOut">
              <a:rPr lang="en-US" smtClean="0"/>
              <a:t>2025-02-08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429419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1D275-C6ED-4B83-9900-7B7D8F3ECF74}" type="datetimeFigureOut">
              <a:rPr lang="en-US" smtClean="0"/>
              <a:t>2025-02-08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C443-16BE-4280-B314-35480A46C9F1}" type="slidenum">
              <a:rPr lang="en-US" smtClean="0"/>
              <a:t>‹#›</a:t>
            </a:fld>
            <a:endParaRPr lang="en-US"/>
          </a:p>
        </p:txBody>
      </p:sp>
    </p:spTree>
    <p:extLst>
      <p:ext uri="{BB962C8B-B14F-4D97-AF65-F5344CB8AC3E}">
        <p14:creationId xmlns:p14="http://schemas.microsoft.com/office/powerpoint/2010/main" val="3721592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1F1D275-C6ED-4B83-9900-7B7D8F3ECF74}" type="datetimeFigureOut">
              <a:rPr lang="en-US" smtClean="0"/>
              <a:t>2025-02-08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03AC443-16BE-4280-B314-35480A46C9F1}" type="slidenum">
              <a:rPr lang="en-US" smtClean="0"/>
              <a:t>‹#›</a:t>
            </a:fld>
            <a:endParaRPr lang="en-US"/>
          </a:p>
        </p:txBody>
      </p:sp>
    </p:spTree>
    <p:extLst>
      <p:ext uri="{BB962C8B-B14F-4D97-AF65-F5344CB8AC3E}">
        <p14:creationId xmlns:p14="http://schemas.microsoft.com/office/powerpoint/2010/main" val="127309108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Yamato-Security/EnableWindowsLogSettings?tab=readme-ov-file#top-security-event-id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learn.microsoft.com/en-us/windows-server/storage/file-server/volume-shadow-copy-servic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lolbas-project.github.i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youtu.be/DXE0INTu9ek"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training.13cubed.com/downloads" TargetMode="External"/><Relationship Id="rId3" Type="http://schemas.openxmlformats.org/officeDocument/2006/relationships/hyperlink" Target="https://github.com/olafhartong/sysmon-modular" TargetMode="External"/><Relationship Id="rId7" Type="http://schemas.openxmlformats.org/officeDocument/2006/relationships/hyperlink" Target="https://www.malwarearchaeology.com/cheat-sheets" TargetMode="External"/><Relationship Id="rId2" Type="http://schemas.openxmlformats.org/officeDocument/2006/relationships/hyperlink" Target="https://github.com/Yamato-Security/EnableWindowsLogSettings/blob/main/YamatoSecurityConfigureWinEventLogs.bat" TargetMode="External"/><Relationship Id="rId1" Type="http://schemas.openxmlformats.org/officeDocument/2006/relationships/slideLayout" Target="../slideLayouts/slideLayout2.xml"/><Relationship Id="rId6" Type="http://schemas.openxmlformats.org/officeDocument/2006/relationships/hyperlink" Target="https://nullsec.us/windows-baseline-logging/" TargetMode="External"/><Relationship Id="rId5" Type="http://schemas.openxmlformats.org/officeDocument/2006/relationships/hyperlink" Target="https://learn.microsoft.com/en-us/windows-server/identity/ad-ds/plan/security-best-practices/audit-policy-recommendations" TargetMode="External"/><Relationship Id="rId10" Type="http://schemas.openxmlformats.org/officeDocument/2006/relationships/hyperlink" Target="https://thisweekin4n6.com/" TargetMode="External"/><Relationship Id="rId4" Type="http://schemas.openxmlformats.org/officeDocument/2006/relationships/hyperlink" Target="https://github.com/SwiftOnSecurity/sysmon-config" TargetMode="External"/><Relationship Id="rId9" Type="http://schemas.openxmlformats.org/officeDocument/2006/relationships/hyperlink" Target="https://training.13cubed.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x.com/bunsofwrath12" TargetMode="External"/><Relationship Id="rId2" Type="http://schemas.openxmlformats.org/officeDocument/2006/relationships/hyperlink" Target="https://github.com/AndrewRathbun" TargetMode="Externa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hyperlink" Target="https://discord.gg/digitalforensics" TargetMode="External"/><Relationship Id="rId4" Type="http://schemas.openxmlformats.org/officeDocument/2006/relationships/hyperlink" Target="https://www.linkedin.com/in/andrewrathbu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58F5-BDD1-E0D3-7468-73D01AF1F29A}"/>
              </a:ext>
            </a:extLst>
          </p:cNvPr>
          <p:cNvSpPr>
            <a:spLocks noGrp="1"/>
          </p:cNvSpPr>
          <p:nvPr>
            <p:ph type="ctrTitle"/>
          </p:nvPr>
        </p:nvSpPr>
        <p:spPr/>
        <p:txBody>
          <a:bodyPr/>
          <a:lstStyle/>
          <a:p>
            <a:r>
              <a:rPr lang="en-US"/>
              <a:t>Help Me Help You</a:t>
            </a:r>
          </a:p>
        </p:txBody>
      </p:sp>
      <p:sp>
        <p:nvSpPr>
          <p:cNvPr id="3" name="Subtitle 2">
            <a:extLst>
              <a:ext uri="{FF2B5EF4-FFF2-40B4-BE49-F238E27FC236}">
                <a16:creationId xmlns:a16="http://schemas.microsoft.com/office/drawing/2014/main" id="{536C5B8A-BD34-C9DA-DAE4-24780A6DA820}"/>
              </a:ext>
            </a:extLst>
          </p:cNvPr>
          <p:cNvSpPr>
            <a:spLocks noGrp="1"/>
          </p:cNvSpPr>
          <p:nvPr>
            <p:ph type="subTitle" idx="1"/>
          </p:nvPr>
        </p:nvSpPr>
        <p:spPr/>
        <p:txBody>
          <a:bodyPr/>
          <a:lstStyle/>
          <a:p>
            <a:r>
              <a:rPr lang="en-US"/>
              <a:t>Lessons from the Incident Response Frontlines</a:t>
            </a:r>
          </a:p>
        </p:txBody>
      </p:sp>
    </p:spTree>
    <p:extLst>
      <p:ext uri="{BB962C8B-B14F-4D97-AF65-F5344CB8AC3E}">
        <p14:creationId xmlns:p14="http://schemas.microsoft.com/office/powerpoint/2010/main" val="294218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6A20-3D2A-DE5D-A5BE-786F1BB5E9A9}"/>
              </a:ext>
            </a:extLst>
          </p:cNvPr>
          <p:cNvSpPr>
            <a:spLocks noGrp="1"/>
          </p:cNvSpPr>
          <p:nvPr>
            <p:ph type="title"/>
          </p:nvPr>
        </p:nvSpPr>
        <p:spPr/>
        <p:txBody>
          <a:bodyPr/>
          <a:lstStyle/>
          <a:p>
            <a:endParaRPr lang="en-US"/>
          </a:p>
        </p:txBody>
      </p:sp>
      <p:pic>
        <p:nvPicPr>
          <p:cNvPr id="1026" name="Picture 2" descr="Luck preparation opportunity. Luck, Preparation, and Opportunity. 2022 ...">
            <a:extLst>
              <a:ext uri="{FF2B5EF4-FFF2-40B4-BE49-F238E27FC236}">
                <a16:creationId xmlns:a16="http://schemas.microsoft.com/office/drawing/2014/main" id="{B3453588-6179-B0CD-A075-B5C7F3A7B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343" y="573972"/>
            <a:ext cx="8538647" cy="57100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980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1177-99B1-DE27-F586-8F60079B5D87}"/>
              </a:ext>
            </a:extLst>
          </p:cNvPr>
          <p:cNvSpPr>
            <a:spLocks noGrp="1"/>
          </p:cNvSpPr>
          <p:nvPr>
            <p:ph type="title"/>
          </p:nvPr>
        </p:nvSpPr>
        <p:spPr/>
        <p:txBody>
          <a:bodyPr/>
          <a:lstStyle/>
          <a:p>
            <a:r>
              <a:rPr lang="en-US"/>
              <a:t>Call to Action</a:t>
            </a:r>
          </a:p>
        </p:txBody>
      </p:sp>
      <p:sp>
        <p:nvSpPr>
          <p:cNvPr id="3" name="Content Placeholder 2">
            <a:extLst>
              <a:ext uri="{FF2B5EF4-FFF2-40B4-BE49-F238E27FC236}">
                <a16:creationId xmlns:a16="http://schemas.microsoft.com/office/drawing/2014/main" id="{62BA705E-645F-27E9-6D9E-9E8181C08515}"/>
              </a:ext>
            </a:extLst>
          </p:cNvPr>
          <p:cNvSpPr>
            <a:spLocks noGrp="1"/>
          </p:cNvSpPr>
          <p:nvPr>
            <p:ph idx="1"/>
          </p:nvPr>
        </p:nvSpPr>
        <p:spPr>
          <a:xfrm>
            <a:off x="1484310" y="2666999"/>
            <a:ext cx="10018713" cy="3679093"/>
          </a:xfrm>
        </p:spPr>
        <p:txBody>
          <a:bodyPr>
            <a:normAutofit/>
          </a:bodyPr>
          <a:lstStyle/>
          <a:p>
            <a:r>
              <a:rPr lang="en-US"/>
              <a:t>Evil can occur within your network, but if you haven’t put controls in place to capture the full totality of the evil, it’ll be much harder for an IR team to report on the full impact to your organization</a:t>
            </a:r>
          </a:p>
          <a:p>
            <a:r>
              <a:rPr lang="en-US"/>
              <a:t>Cost-benefit analysis: disk space vs answers for WHEN, not if, a cyber security incident occurs</a:t>
            </a:r>
          </a:p>
          <a:p>
            <a:r>
              <a:rPr lang="en-US"/>
              <a:t>“If it’s not written down it didn’t happen” </a:t>
            </a:r>
          </a:p>
          <a:p>
            <a:pPr lvl="1"/>
            <a:r>
              <a:rPr lang="en-US"/>
              <a:t>Think of these recommendations as helping the endpoints in your network “write it down”</a:t>
            </a:r>
          </a:p>
        </p:txBody>
      </p:sp>
    </p:spTree>
    <p:extLst>
      <p:ext uri="{BB962C8B-B14F-4D97-AF65-F5344CB8AC3E}">
        <p14:creationId xmlns:p14="http://schemas.microsoft.com/office/powerpoint/2010/main" val="3962681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58E4-67F7-22AD-E4AF-EA9E14D04F2F}"/>
              </a:ext>
            </a:extLst>
          </p:cNvPr>
          <p:cNvSpPr>
            <a:spLocks noGrp="1"/>
          </p:cNvSpPr>
          <p:nvPr>
            <p:ph type="title"/>
          </p:nvPr>
        </p:nvSpPr>
        <p:spPr/>
        <p:txBody>
          <a:bodyPr/>
          <a:lstStyle/>
          <a:p>
            <a:r>
              <a:rPr lang="en-US"/>
              <a:t>1. Increase Event Log Size</a:t>
            </a:r>
          </a:p>
        </p:txBody>
      </p:sp>
      <p:sp>
        <p:nvSpPr>
          <p:cNvPr id="3" name="Content Placeholder 2">
            <a:extLst>
              <a:ext uri="{FF2B5EF4-FFF2-40B4-BE49-F238E27FC236}">
                <a16:creationId xmlns:a16="http://schemas.microsoft.com/office/drawing/2014/main" id="{16760171-609E-9B31-06C4-2083D9EDDA0F}"/>
              </a:ext>
            </a:extLst>
          </p:cNvPr>
          <p:cNvSpPr>
            <a:spLocks noGrp="1"/>
          </p:cNvSpPr>
          <p:nvPr>
            <p:ph idx="1"/>
          </p:nvPr>
        </p:nvSpPr>
        <p:spPr>
          <a:xfrm>
            <a:off x="1484310" y="2666999"/>
            <a:ext cx="10018713" cy="4007339"/>
          </a:xfrm>
        </p:spPr>
        <p:txBody>
          <a:bodyPr>
            <a:normAutofit/>
          </a:bodyPr>
          <a:lstStyle/>
          <a:p>
            <a:r>
              <a:rPr lang="en-US"/>
              <a:t>Log rollover is a very common problem for a variety of reasons</a:t>
            </a:r>
          </a:p>
          <a:p>
            <a:pPr lvl="1"/>
            <a:r>
              <a:rPr lang="en-US"/>
              <a:t>Default log sizes on busy endpoints (mostly domain controllers)</a:t>
            </a:r>
          </a:p>
          <a:p>
            <a:pPr lvl="1"/>
            <a:r>
              <a:rPr lang="en-US"/>
              <a:t>Lag in engaging with IR firm (weeks after incident)</a:t>
            </a:r>
          </a:p>
          <a:p>
            <a:pPr lvl="1"/>
            <a:r>
              <a:rPr lang="en-US"/>
              <a:t>Systems restored from backup before IR firms get hands-on (this is fine but retain the infected backup please!)</a:t>
            </a:r>
          </a:p>
          <a:p>
            <a:r>
              <a:rPr lang="en-US"/>
              <a:t>Increase the size of the Security log, if nothing else</a:t>
            </a:r>
          </a:p>
          <a:p>
            <a:pPr lvl="1"/>
            <a:r>
              <a:rPr lang="en-US"/>
              <a:t>Event Viewer -&gt; Right-click -&gt; Properties (next slide)</a:t>
            </a:r>
          </a:p>
          <a:p>
            <a:pPr lvl="1"/>
            <a:r>
              <a:rPr lang="en-US"/>
              <a:t>Group Policy for changing at scale</a:t>
            </a:r>
          </a:p>
          <a:p>
            <a:endParaRPr lang="en-US"/>
          </a:p>
        </p:txBody>
      </p:sp>
    </p:spTree>
    <p:extLst>
      <p:ext uri="{BB962C8B-B14F-4D97-AF65-F5344CB8AC3E}">
        <p14:creationId xmlns:p14="http://schemas.microsoft.com/office/powerpoint/2010/main" val="2218184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7FCB8F-22AC-A278-CA66-8153DE5E2139}"/>
              </a:ext>
            </a:extLst>
          </p:cNvPr>
          <p:cNvSpPr>
            <a:spLocks noGrp="1"/>
          </p:cNvSpPr>
          <p:nvPr>
            <p:ph idx="1"/>
          </p:nvPr>
        </p:nvSpPr>
        <p:spPr>
          <a:xfrm>
            <a:off x="1484310" y="1418469"/>
            <a:ext cx="4611689" cy="4729578"/>
          </a:xfrm>
        </p:spPr>
        <p:txBody>
          <a:bodyPr>
            <a:normAutofit/>
          </a:bodyPr>
          <a:lstStyle/>
          <a:p>
            <a:r>
              <a:rPr lang="en-US"/>
              <a:t>49984 = 50000 (must be multiple of 64)</a:t>
            </a:r>
          </a:p>
          <a:p>
            <a:r>
              <a:rPr lang="en-US"/>
              <a:t>Hesitant? Here’s the middle-ground approach</a:t>
            </a:r>
          </a:p>
          <a:p>
            <a:pPr lvl="1"/>
            <a:r>
              <a:rPr lang="en-US"/>
              <a:t>Don’t increase log size, but turn on archiving… (example in next slide)</a:t>
            </a:r>
          </a:p>
          <a:p>
            <a:pPr lvl="1">
              <a:buClr>
                <a:srgbClr val="8D1515"/>
              </a:buClr>
            </a:pPr>
            <a:r>
              <a:rPr lang="en-US"/>
              <a:t>Archive-Security-2024-10-12-15-44-31-175.evtx</a:t>
            </a:r>
          </a:p>
          <a:p>
            <a:pPr>
              <a:buClr>
                <a:srgbClr val="8D1515"/>
              </a:buClr>
            </a:pPr>
            <a:r>
              <a:rPr lang="en-US"/>
              <a:t>…or enable log forwarding!</a:t>
            </a:r>
          </a:p>
        </p:txBody>
      </p:sp>
      <p:pic>
        <p:nvPicPr>
          <p:cNvPr id="5" name="Picture 4">
            <a:extLst>
              <a:ext uri="{FF2B5EF4-FFF2-40B4-BE49-F238E27FC236}">
                <a16:creationId xmlns:a16="http://schemas.microsoft.com/office/drawing/2014/main" id="{71CAA739-71B8-649D-0BA9-93518A086B3D}"/>
              </a:ext>
            </a:extLst>
          </p:cNvPr>
          <p:cNvPicPr>
            <a:picLocks noChangeAspect="1"/>
          </p:cNvPicPr>
          <p:nvPr/>
        </p:nvPicPr>
        <p:blipFill>
          <a:blip r:embed="rId2"/>
          <a:stretch>
            <a:fillRect/>
          </a:stretch>
        </p:blipFill>
        <p:spPr>
          <a:xfrm>
            <a:off x="6279164" y="1292251"/>
            <a:ext cx="5267970" cy="4729577"/>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D01221C0-ADBD-899D-37D6-87319F7AB578}"/>
              </a:ext>
            </a:extLst>
          </p:cNvPr>
          <p:cNvSpPr>
            <a:spLocks noGrp="1"/>
          </p:cNvSpPr>
          <p:nvPr>
            <p:ph type="title"/>
          </p:nvPr>
        </p:nvSpPr>
        <p:spPr>
          <a:xfrm>
            <a:off x="1484311" y="685800"/>
            <a:ext cx="10062823" cy="606451"/>
          </a:xfrm>
        </p:spPr>
        <p:txBody>
          <a:bodyPr>
            <a:normAutofit fontScale="90000"/>
          </a:bodyPr>
          <a:lstStyle/>
          <a:p>
            <a:r>
              <a:rPr lang="en-US"/>
              <a:t>Default Event Log Size (Security)</a:t>
            </a:r>
          </a:p>
        </p:txBody>
      </p:sp>
    </p:spTree>
    <p:extLst>
      <p:ext uri="{BB962C8B-B14F-4D97-AF65-F5344CB8AC3E}">
        <p14:creationId xmlns:p14="http://schemas.microsoft.com/office/powerpoint/2010/main" val="4094658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41AA-B064-529A-5853-DFC4D4BC22EF}"/>
              </a:ext>
            </a:extLst>
          </p:cNvPr>
          <p:cNvSpPr>
            <a:spLocks noGrp="1"/>
          </p:cNvSpPr>
          <p:nvPr>
            <p:ph type="title"/>
          </p:nvPr>
        </p:nvSpPr>
        <p:spPr>
          <a:xfrm>
            <a:off x="1484311" y="219712"/>
            <a:ext cx="10018713" cy="1193452"/>
          </a:xfrm>
        </p:spPr>
        <p:txBody>
          <a:bodyPr/>
          <a:lstStyle/>
          <a:p>
            <a:r>
              <a:rPr lang="en-US"/>
              <a:t>Event Log Archiving</a:t>
            </a:r>
          </a:p>
        </p:txBody>
      </p:sp>
      <p:pic>
        <p:nvPicPr>
          <p:cNvPr id="9" name="Picture 8">
            <a:extLst>
              <a:ext uri="{FF2B5EF4-FFF2-40B4-BE49-F238E27FC236}">
                <a16:creationId xmlns:a16="http://schemas.microsoft.com/office/drawing/2014/main" id="{413F16CF-2613-AC4E-62E5-E9B43D6CD576}"/>
              </a:ext>
            </a:extLst>
          </p:cNvPr>
          <p:cNvPicPr>
            <a:picLocks noChangeAspect="1"/>
          </p:cNvPicPr>
          <p:nvPr/>
        </p:nvPicPr>
        <p:blipFill>
          <a:blip r:embed="rId2"/>
          <a:stretch>
            <a:fillRect/>
          </a:stretch>
        </p:blipFill>
        <p:spPr>
          <a:xfrm>
            <a:off x="2443619" y="1413164"/>
            <a:ext cx="7304762" cy="507619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4128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B2B3E-AACD-CF0F-D7D9-85C5A42C9A6C}"/>
              </a:ext>
            </a:extLst>
          </p:cNvPr>
          <p:cNvSpPr>
            <a:spLocks noGrp="1"/>
          </p:cNvSpPr>
          <p:nvPr>
            <p:ph type="title"/>
          </p:nvPr>
        </p:nvSpPr>
        <p:spPr/>
        <p:txBody>
          <a:bodyPr/>
          <a:lstStyle/>
          <a:p>
            <a:r>
              <a:rPr lang="en-US"/>
              <a:t>2. Sysmon</a:t>
            </a:r>
          </a:p>
        </p:txBody>
      </p:sp>
      <p:sp>
        <p:nvSpPr>
          <p:cNvPr id="3" name="Content Placeholder 2">
            <a:extLst>
              <a:ext uri="{FF2B5EF4-FFF2-40B4-BE49-F238E27FC236}">
                <a16:creationId xmlns:a16="http://schemas.microsoft.com/office/drawing/2014/main" id="{E34C6E68-CB53-935F-377B-5EE75ACF3428}"/>
              </a:ext>
            </a:extLst>
          </p:cNvPr>
          <p:cNvSpPr>
            <a:spLocks noGrp="1"/>
          </p:cNvSpPr>
          <p:nvPr>
            <p:ph idx="1"/>
          </p:nvPr>
        </p:nvSpPr>
        <p:spPr>
          <a:xfrm>
            <a:off x="1484311" y="2209245"/>
            <a:ext cx="6685220" cy="4131486"/>
          </a:xfrm>
        </p:spPr>
        <p:txBody>
          <a:bodyPr>
            <a:normAutofit/>
          </a:bodyPr>
          <a:lstStyle/>
          <a:p>
            <a:r>
              <a:rPr lang="en-US"/>
              <a:t>Free tool from Microsoft</a:t>
            </a:r>
          </a:p>
          <a:p>
            <a:r>
              <a:rPr lang="en-US"/>
              <a:t>Records many events catered for attacker TTPs</a:t>
            </a:r>
          </a:p>
          <a:p>
            <a:r>
              <a:rPr lang="en-US"/>
              <a:t>NOISY, but would rather have it and not need it than need it and not have it</a:t>
            </a:r>
          </a:p>
          <a:p>
            <a:pPr lvl="1"/>
            <a:r>
              <a:rPr lang="en-US"/>
              <a:t>Can be configured, check GitHub for various configs, but vanilla is better than nothing!</a:t>
            </a:r>
          </a:p>
          <a:p>
            <a:r>
              <a:rPr lang="en-US"/>
              <a:t>Once enabled, please increase the size!</a:t>
            </a:r>
          </a:p>
          <a:p>
            <a:r>
              <a:rPr lang="en-US"/>
              <a:t>If you don’t pay for an EDR, there’s no excuse not to enable this. Use it even if you do have EDR!</a:t>
            </a:r>
          </a:p>
        </p:txBody>
      </p:sp>
      <p:pic>
        <p:nvPicPr>
          <p:cNvPr id="2052" name="Picture 4" descr="NuGet Gallery | rb.sysinternals 2019.6.12.20190614">
            <a:extLst>
              <a:ext uri="{FF2B5EF4-FFF2-40B4-BE49-F238E27FC236}">
                <a16:creationId xmlns:a16="http://schemas.microsoft.com/office/drawing/2014/main" id="{C85D53B0-F4B9-DE1E-D9FF-F717BF796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5049" y="2851000"/>
            <a:ext cx="2847975" cy="28479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88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1901-50C7-BF68-DF8E-485C5D252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D3AE62-EC2D-3FD5-A9A7-901D47C4A05C}"/>
              </a:ext>
            </a:extLst>
          </p:cNvPr>
          <p:cNvSpPr>
            <a:spLocks noGrp="1"/>
          </p:cNvSpPr>
          <p:nvPr>
            <p:ph type="title"/>
          </p:nvPr>
        </p:nvSpPr>
        <p:spPr/>
        <p:txBody>
          <a:bodyPr/>
          <a:lstStyle/>
          <a:p>
            <a:r>
              <a:rPr lang="en-US"/>
              <a:t>Sysmon Events (Part 1)</a:t>
            </a:r>
          </a:p>
        </p:txBody>
      </p:sp>
      <p:graphicFrame>
        <p:nvGraphicFramePr>
          <p:cNvPr id="3" name="Content Placeholder 3">
            <a:extLst>
              <a:ext uri="{FF2B5EF4-FFF2-40B4-BE49-F238E27FC236}">
                <a16:creationId xmlns:a16="http://schemas.microsoft.com/office/drawing/2014/main" id="{35C258CF-5D54-DB57-2599-5F4B59A37405}"/>
              </a:ext>
            </a:extLst>
          </p:cNvPr>
          <p:cNvGraphicFramePr>
            <a:graphicFrameLocks/>
          </p:cNvGraphicFramePr>
          <p:nvPr>
            <p:extLst>
              <p:ext uri="{D42A27DB-BD31-4B8C-83A1-F6EECF244321}">
                <p14:modId xmlns:p14="http://schemas.microsoft.com/office/powerpoint/2010/main" val="3606562655"/>
              </p:ext>
            </p:extLst>
          </p:nvPr>
        </p:nvGraphicFramePr>
        <p:xfrm>
          <a:off x="1610033" y="2042531"/>
          <a:ext cx="9131040" cy="4622800"/>
        </p:xfrm>
        <a:graphic>
          <a:graphicData uri="http://schemas.openxmlformats.org/drawingml/2006/table">
            <a:tbl>
              <a:tblPr firstRow="1" bandRow="1">
                <a:tableStyleId>{5C22544A-7EE6-4342-B048-85BDC9FD1C3A}</a:tableStyleId>
              </a:tblPr>
              <a:tblGrid>
                <a:gridCol w="1025843">
                  <a:extLst>
                    <a:ext uri="{9D8B030D-6E8A-4147-A177-3AD203B41FA5}">
                      <a16:colId xmlns:a16="http://schemas.microsoft.com/office/drawing/2014/main" val="4168229449"/>
                    </a:ext>
                  </a:extLst>
                </a:gridCol>
                <a:gridCol w="3946843">
                  <a:extLst>
                    <a:ext uri="{9D8B030D-6E8A-4147-A177-3AD203B41FA5}">
                      <a16:colId xmlns:a16="http://schemas.microsoft.com/office/drawing/2014/main" val="873126002"/>
                    </a:ext>
                  </a:extLst>
                </a:gridCol>
                <a:gridCol w="4158354">
                  <a:extLst>
                    <a:ext uri="{9D8B030D-6E8A-4147-A177-3AD203B41FA5}">
                      <a16:colId xmlns:a16="http://schemas.microsoft.com/office/drawing/2014/main" val="3076618996"/>
                    </a:ext>
                  </a:extLst>
                </a:gridCol>
              </a:tblGrid>
              <a:tr h="370840">
                <a:tc>
                  <a:txBody>
                    <a:bodyPr/>
                    <a:lstStyle/>
                    <a:p>
                      <a:r>
                        <a:rPr lang="en-US" err="1"/>
                        <a:t>EventID</a:t>
                      </a:r>
                      <a:endParaRPr lang="en-US"/>
                    </a:p>
                  </a:txBody>
                  <a:tcPr/>
                </a:tc>
                <a:tc>
                  <a:txBody>
                    <a:bodyPr/>
                    <a:lstStyle/>
                    <a:p>
                      <a:r>
                        <a:rPr lang="en-US"/>
                        <a:t>Description</a:t>
                      </a:r>
                    </a:p>
                  </a:txBody>
                  <a:tcPr/>
                </a:tc>
                <a:tc>
                  <a:txBody>
                    <a:bodyPr/>
                    <a:lstStyle/>
                    <a:p>
                      <a:r>
                        <a:rPr lang="en-US"/>
                        <a:t>Comment</a:t>
                      </a:r>
                    </a:p>
                  </a:txBody>
                  <a:tcPr/>
                </a:tc>
                <a:extLst>
                  <a:ext uri="{0D108BD9-81ED-4DB2-BD59-A6C34878D82A}">
                    <a16:rowId xmlns:a16="http://schemas.microsoft.com/office/drawing/2014/main" val="727457935"/>
                  </a:ext>
                </a:extLst>
              </a:tr>
              <a:tr h="370840">
                <a:tc>
                  <a:txBody>
                    <a:bodyPr/>
                    <a:lstStyle/>
                    <a:p>
                      <a:r>
                        <a:rPr lang="en-US"/>
                        <a:t>1</a:t>
                      </a:r>
                    </a:p>
                  </a:txBody>
                  <a:tcPr/>
                </a:tc>
                <a:tc>
                  <a:txBody>
                    <a:bodyPr/>
                    <a:lstStyle/>
                    <a:p>
                      <a:r>
                        <a:rPr lang="en-US" b="1"/>
                        <a:t>Process creation</a:t>
                      </a:r>
                    </a:p>
                  </a:txBody>
                  <a:tcPr/>
                </a:tc>
                <a:tc>
                  <a:txBody>
                    <a:bodyPr/>
                    <a:lstStyle/>
                    <a:p>
                      <a:r>
                        <a:rPr lang="en-US"/>
                        <a:t>Similar to Security:4688</a:t>
                      </a:r>
                    </a:p>
                  </a:txBody>
                  <a:tcPr/>
                </a:tc>
                <a:extLst>
                  <a:ext uri="{0D108BD9-81ED-4DB2-BD59-A6C34878D82A}">
                    <a16:rowId xmlns:a16="http://schemas.microsoft.com/office/drawing/2014/main" val="1102507987"/>
                  </a:ext>
                </a:extLst>
              </a:tr>
              <a:tr h="370840">
                <a:tc>
                  <a:txBody>
                    <a:bodyPr/>
                    <a:lstStyle/>
                    <a:p>
                      <a:r>
                        <a:rPr lang="en-US"/>
                        <a:t>2</a:t>
                      </a:r>
                    </a:p>
                  </a:txBody>
                  <a:tcPr/>
                </a:tc>
                <a:tc>
                  <a:txBody>
                    <a:bodyPr/>
                    <a:lstStyle/>
                    <a:p>
                      <a:r>
                        <a:rPr lang="en-US" b="1"/>
                        <a:t>A process changed a file creation time</a:t>
                      </a:r>
                    </a:p>
                  </a:txBody>
                  <a:tcPr/>
                </a:tc>
                <a:tc>
                  <a:txBody>
                    <a:bodyPr/>
                    <a:lstStyle/>
                    <a:p>
                      <a:r>
                        <a:rPr lang="en-US"/>
                        <a:t>Detects </a:t>
                      </a:r>
                      <a:r>
                        <a:rPr lang="en-US" err="1"/>
                        <a:t>timestomping</a:t>
                      </a:r>
                      <a:endParaRPr lang="en-US"/>
                    </a:p>
                  </a:txBody>
                  <a:tcPr/>
                </a:tc>
                <a:extLst>
                  <a:ext uri="{0D108BD9-81ED-4DB2-BD59-A6C34878D82A}">
                    <a16:rowId xmlns:a16="http://schemas.microsoft.com/office/drawing/2014/main" val="1095616808"/>
                  </a:ext>
                </a:extLst>
              </a:tr>
              <a:tr h="370840">
                <a:tc>
                  <a:txBody>
                    <a:bodyPr/>
                    <a:lstStyle/>
                    <a:p>
                      <a:r>
                        <a:rPr lang="en-US"/>
                        <a:t>3</a:t>
                      </a:r>
                    </a:p>
                  </a:txBody>
                  <a:tcPr/>
                </a:tc>
                <a:tc>
                  <a:txBody>
                    <a:bodyPr/>
                    <a:lstStyle/>
                    <a:p>
                      <a:r>
                        <a:rPr lang="en-US"/>
                        <a:t>Network connection</a:t>
                      </a:r>
                    </a:p>
                  </a:txBody>
                  <a:tcPr/>
                </a:tc>
                <a:tc>
                  <a:txBody>
                    <a:bodyPr/>
                    <a:lstStyle/>
                    <a:p>
                      <a:r>
                        <a:rPr lang="en-US"/>
                        <a:t>Source/</a:t>
                      </a:r>
                      <a:r>
                        <a:rPr lang="en-US" err="1"/>
                        <a:t>dest</a:t>
                      </a:r>
                      <a:r>
                        <a:rPr lang="en-US"/>
                        <a:t> IP address and ports</a:t>
                      </a:r>
                    </a:p>
                  </a:txBody>
                  <a:tcPr/>
                </a:tc>
                <a:extLst>
                  <a:ext uri="{0D108BD9-81ED-4DB2-BD59-A6C34878D82A}">
                    <a16:rowId xmlns:a16="http://schemas.microsoft.com/office/drawing/2014/main" val="3749640022"/>
                  </a:ext>
                </a:extLst>
              </a:tr>
              <a:tr h="370840">
                <a:tc>
                  <a:txBody>
                    <a:bodyPr/>
                    <a:lstStyle/>
                    <a:p>
                      <a:r>
                        <a:rPr lang="en-US"/>
                        <a:t>4</a:t>
                      </a:r>
                    </a:p>
                  </a:txBody>
                  <a:tcPr/>
                </a:tc>
                <a:tc>
                  <a:txBody>
                    <a:bodyPr/>
                    <a:lstStyle/>
                    <a:p>
                      <a:r>
                        <a:rPr lang="en-US"/>
                        <a:t>Sysmon service state changed</a:t>
                      </a:r>
                    </a:p>
                  </a:txBody>
                  <a:tcPr/>
                </a:tc>
                <a:tc>
                  <a:txBody>
                    <a:bodyPr/>
                    <a:lstStyle/>
                    <a:p>
                      <a:r>
                        <a:rPr lang="en-US"/>
                        <a:t>Detects TA removing Sysmon</a:t>
                      </a:r>
                    </a:p>
                  </a:txBody>
                  <a:tcPr/>
                </a:tc>
                <a:extLst>
                  <a:ext uri="{0D108BD9-81ED-4DB2-BD59-A6C34878D82A}">
                    <a16:rowId xmlns:a16="http://schemas.microsoft.com/office/drawing/2014/main" val="3345315285"/>
                  </a:ext>
                </a:extLst>
              </a:tr>
              <a:tr h="370840">
                <a:tc>
                  <a:txBody>
                    <a:bodyPr/>
                    <a:lstStyle/>
                    <a:p>
                      <a:r>
                        <a:rPr lang="en-US"/>
                        <a:t>5</a:t>
                      </a:r>
                    </a:p>
                  </a:txBody>
                  <a:tcPr/>
                </a:tc>
                <a:tc>
                  <a:txBody>
                    <a:bodyPr/>
                    <a:lstStyle/>
                    <a:p>
                      <a:r>
                        <a:rPr lang="en-US"/>
                        <a:t>Process terminated</a:t>
                      </a:r>
                    </a:p>
                  </a:txBody>
                  <a:tcPr/>
                </a:tc>
                <a:tc>
                  <a:txBody>
                    <a:bodyPr/>
                    <a:lstStyle/>
                    <a:p>
                      <a:r>
                        <a:rPr lang="en-US"/>
                        <a:t>Similar to Security:4689</a:t>
                      </a:r>
                    </a:p>
                  </a:txBody>
                  <a:tcPr/>
                </a:tc>
                <a:extLst>
                  <a:ext uri="{0D108BD9-81ED-4DB2-BD59-A6C34878D82A}">
                    <a16:rowId xmlns:a16="http://schemas.microsoft.com/office/drawing/2014/main" val="3666002427"/>
                  </a:ext>
                </a:extLst>
              </a:tr>
              <a:tr h="370840">
                <a:tc>
                  <a:txBody>
                    <a:bodyPr/>
                    <a:lstStyle/>
                    <a:p>
                      <a:r>
                        <a:rPr lang="en-US"/>
                        <a:t>6</a:t>
                      </a:r>
                    </a:p>
                  </a:txBody>
                  <a:tcPr/>
                </a:tc>
                <a:tc>
                  <a:txBody>
                    <a:bodyPr/>
                    <a:lstStyle/>
                    <a:p>
                      <a:r>
                        <a:rPr lang="en-US"/>
                        <a:t>Driver loaded</a:t>
                      </a:r>
                    </a:p>
                  </a:txBody>
                  <a:tcPr/>
                </a:tc>
                <a:tc>
                  <a:txBody>
                    <a:bodyPr/>
                    <a:lstStyle/>
                    <a:p>
                      <a:r>
                        <a:rPr lang="en-US"/>
                        <a:t>Detects potential vulnerable drivers</a:t>
                      </a:r>
                    </a:p>
                  </a:txBody>
                  <a:tcPr/>
                </a:tc>
                <a:extLst>
                  <a:ext uri="{0D108BD9-81ED-4DB2-BD59-A6C34878D82A}">
                    <a16:rowId xmlns:a16="http://schemas.microsoft.com/office/drawing/2014/main" val="2140472564"/>
                  </a:ext>
                </a:extLst>
              </a:tr>
              <a:tr h="370840">
                <a:tc>
                  <a:txBody>
                    <a:bodyPr/>
                    <a:lstStyle/>
                    <a:p>
                      <a:r>
                        <a:rPr lang="en-US"/>
                        <a:t>7</a:t>
                      </a:r>
                    </a:p>
                  </a:txBody>
                  <a:tcPr/>
                </a:tc>
                <a:tc>
                  <a:txBody>
                    <a:bodyPr/>
                    <a:lstStyle/>
                    <a:p>
                      <a:r>
                        <a:rPr lang="en-US" b="1"/>
                        <a:t>Image loaded</a:t>
                      </a:r>
                    </a:p>
                  </a:txBody>
                  <a:tcPr/>
                </a:tc>
                <a:tc>
                  <a:txBody>
                    <a:bodyPr/>
                    <a:lstStyle/>
                    <a:p>
                      <a:r>
                        <a:rPr lang="en-US"/>
                        <a:t>Detects modules loaded into processes</a:t>
                      </a:r>
                    </a:p>
                  </a:txBody>
                  <a:tcPr/>
                </a:tc>
                <a:extLst>
                  <a:ext uri="{0D108BD9-81ED-4DB2-BD59-A6C34878D82A}">
                    <a16:rowId xmlns:a16="http://schemas.microsoft.com/office/drawing/2014/main" val="3276856515"/>
                  </a:ext>
                </a:extLst>
              </a:tr>
              <a:tr h="370840">
                <a:tc>
                  <a:txBody>
                    <a:bodyPr/>
                    <a:lstStyle/>
                    <a:p>
                      <a:r>
                        <a:rPr lang="en-US"/>
                        <a:t>8</a:t>
                      </a:r>
                    </a:p>
                  </a:txBody>
                  <a:tcPr/>
                </a:tc>
                <a:tc>
                  <a:txBody>
                    <a:bodyPr/>
                    <a:lstStyle/>
                    <a:p>
                      <a:r>
                        <a:rPr lang="en-US" err="1"/>
                        <a:t>CreateRemoteThread</a:t>
                      </a:r>
                      <a:endParaRPr lang="en-US"/>
                    </a:p>
                  </a:txBody>
                  <a:tcPr/>
                </a:tc>
                <a:tc>
                  <a:txBody>
                    <a:bodyPr/>
                    <a:lstStyle/>
                    <a:p>
                      <a:r>
                        <a:rPr lang="en-US"/>
                        <a:t>Process creates thread in another</a:t>
                      </a:r>
                    </a:p>
                  </a:txBody>
                  <a:tcPr/>
                </a:tc>
                <a:extLst>
                  <a:ext uri="{0D108BD9-81ED-4DB2-BD59-A6C34878D82A}">
                    <a16:rowId xmlns:a16="http://schemas.microsoft.com/office/drawing/2014/main" val="1765034541"/>
                  </a:ext>
                </a:extLst>
              </a:tr>
              <a:tr h="370840">
                <a:tc>
                  <a:txBody>
                    <a:bodyPr/>
                    <a:lstStyle/>
                    <a:p>
                      <a:r>
                        <a:rPr lang="en-US"/>
                        <a:t>9</a:t>
                      </a:r>
                    </a:p>
                  </a:txBody>
                  <a:tcPr/>
                </a:tc>
                <a:tc>
                  <a:txBody>
                    <a:bodyPr/>
                    <a:lstStyle/>
                    <a:p>
                      <a:r>
                        <a:rPr lang="en-US" err="1"/>
                        <a:t>RawAccessRead</a:t>
                      </a:r>
                      <a:endParaRPr lang="en-US"/>
                    </a:p>
                  </a:txBody>
                  <a:tcPr/>
                </a:tc>
                <a:tc>
                  <a:txBody>
                    <a:bodyPr/>
                    <a:lstStyle/>
                    <a:p>
                      <a:r>
                        <a:rPr lang="en-US"/>
                        <a:t>Detects potential exfiltration of locked files (raw disk read bypasses Windows API)</a:t>
                      </a:r>
                    </a:p>
                  </a:txBody>
                  <a:tcPr/>
                </a:tc>
                <a:extLst>
                  <a:ext uri="{0D108BD9-81ED-4DB2-BD59-A6C34878D82A}">
                    <a16:rowId xmlns:a16="http://schemas.microsoft.com/office/drawing/2014/main" val="3988469077"/>
                  </a:ext>
                </a:extLst>
              </a:tr>
              <a:tr h="370840">
                <a:tc>
                  <a:txBody>
                    <a:bodyPr/>
                    <a:lstStyle/>
                    <a:p>
                      <a:r>
                        <a:rPr lang="en-US"/>
                        <a:t>10</a:t>
                      </a:r>
                    </a:p>
                  </a:txBody>
                  <a:tcPr/>
                </a:tc>
                <a:tc>
                  <a:txBody>
                    <a:bodyPr/>
                    <a:lstStyle/>
                    <a:p>
                      <a:r>
                        <a:rPr lang="en-US" err="1"/>
                        <a:t>ProcessAccess</a:t>
                      </a:r>
                      <a:endParaRPr lang="en-US"/>
                    </a:p>
                  </a:txBody>
                  <a:tcPr/>
                </a:tc>
                <a:tc>
                  <a:txBody>
                    <a:bodyPr/>
                    <a:lstStyle/>
                    <a:p>
                      <a:r>
                        <a:rPr lang="en-US" dirty="0"/>
                        <a:t>Detects </a:t>
                      </a:r>
                      <a:r>
                        <a:rPr lang="en-US" dirty="0" err="1"/>
                        <a:t>Mimikatz</a:t>
                      </a:r>
                      <a:r>
                        <a:rPr lang="en-US" dirty="0"/>
                        <a:t> and similar</a:t>
                      </a:r>
                    </a:p>
                  </a:txBody>
                  <a:tcPr/>
                </a:tc>
                <a:extLst>
                  <a:ext uri="{0D108BD9-81ED-4DB2-BD59-A6C34878D82A}">
                    <a16:rowId xmlns:a16="http://schemas.microsoft.com/office/drawing/2014/main" val="548637148"/>
                  </a:ext>
                </a:extLst>
              </a:tr>
            </a:tbl>
          </a:graphicData>
        </a:graphic>
      </p:graphicFrame>
    </p:spTree>
    <p:extLst>
      <p:ext uri="{BB962C8B-B14F-4D97-AF65-F5344CB8AC3E}">
        <p14:creationId xmlns:p14="http://schemas.microsoft.com/office/powerpoint/2010/main" val="31910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8929B-5707-8555-F735-41156449A2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3877D-789A-FEF5-372A-BD40B7F4A80F}"/>
              </a:ext>
            </a:extLst>
          </p:cNvPr>
          <p:cNvSpPr>
            <a:spLocks noGrp="1"/>
          </p:cNvSpPr>
          <p:nvPr>
            <p:ph type="title"/>
          </p:nvPr>
        </p:nvSpPr>
        <p:spPr/>
        <p:txBody>
          <a:bodyPr/>
          <a:lstStyle/>
          <a:p>
            <a:r>
              <a:rPr lang="en-US"/>
              <a:t>Sysmon Events (Part 2)</a:t>
            </a:r>
          </a:p>
        </p:txBody>
      </p:sp>
      <p:sp>
        <p:nvSpPr>
          <p:cNvPr id="5" name="Content Placeholder 4">
            <a:extLst>
              <a:ext uri="{FF2B5EF4-FFF2-40B4-BE49-F238E27FC236}">
                <a16:creationId xmlns:a16="http://schemas.microsoft.com/office/drawing/2014/main" id="{FEC87C90-E08C-5529-2EB6-4A59272BFF0A}"/>
              </a:ext>
            </a:extLst>
          </p:cNvPr>
          <p:cNvSpPr>
            <a:spLocks noGrp="1"/>
          </p:cNvSpPr>
          <p:nvPr>
            <p:ph idx="1"/>
          </p:nvPr>
        </p:nvSpPr>
        <p:spPr/>
        <p:txBody>
          <a:bodyPr/>
          <a:lstStyle/>
          <a:p>
            <a:endParaRPr lang="en-US"/>
          </a:p>
        </p:txBody>
      </p:sp>
      <p:graphicFrame>
        <p:nvGraphicFramePr>
          <p:cNvPr id="6" name="Content Placeholder 3">
            <a:extLst>
              <a:ext uri="{FF2B5EF4-FFF2-40B4-BE49-F238E27FC236}">
                <a16:creationId xmlns:a16="http://schemas.microsoft.com/office/drawing/2014/main" id="{496FA0CF-7F30-7C14-B516-240ADB558EE7}"/>
              </a:ext>
            </a:extLst>
          </p:cNvPr>
          <p:cNvGraphicFramePr>
            <a:graphicFrameLocks/>
          </p:cNvGraphicFramePr>
          <p:nvPr>
            <p:extLst>
              <p:ext uri="{D42A27DB-BD31-4B8C-83A1-F6EECF244321}">
                <p14:modId xmlns:p14="http://schemas.microsoft.com/office/powerpoint/2010/main" val="4252194435"/>
              </p:ext>
            </p:extLst>
          </p:nvPr>
        </p:nvGraphicFramePr>
        <p:xfrm>
          <a:off x="1610033" y="2042531"/>
          <a:ext cx="9892990" cy="3876040"/>
        </p:xfrm>
        <a:graphic>
          <a:graphicData uri="http://schemas.openxmlformats.org/drawingml/2006/table">
            <a:tbl>
              <a:tblPr firstRow="1" bandRow="1">
                <a:tableStyleId>{5C22544A-7EE6-4342-B048-85BDC9FD1C3A}</a:tableStyleId>
              </a:tblPr>
              <a:tblGrid>
                <a:gridCol w="1119346">
                  <a:extLst>
                    <a:ext uri="{9D8B030D-6E8A-4147-A177-3AD203B41FA5}">
                      <a16:colId xmlns:a16="http://schemas.microsoft.com/office/drawing/2014/main" val="4168229449"/>
                    </a:ext>
                  </a:extLst>
                </a:gridCol>
                <a:gridCol w="4413568">
                  <a:extLst>
                    <a:ext uri="{9D8B030D-6E8A-4147-A177-3AD203B41FA5}">
                      <a16:colId xmlns:a16="http://schemas.microsoft.com/office/drawing/2014/main" val="873126002"/>
                    </a:ext>
                  </a:extLst>
                </a:gridCol>
                <a:gridCol w="4360076">
                  <a:extLst>
                    <a:ext uri="{9D8B030D-6E8A-4147-A177-3AD203B41FA5}">
                      <a16:colId xmlns:a16="http://schemas.microsoft.com/office/drawing/2014/main" val="3076618996"/>
                    </a:ext>
                  </a:extLst>
                </a:gridCol>
              </a:tblGrid>
              <a:tr h="370840">
                <a:tc>
                  <a:txBody>
                    <a:bodyPr/>
                    <a:lstStyle/>
                    <a:p>
                      <a:r>
                        <a:rPr lang="en-US" err="1"/>
                        <a:t>EventID</a:t>
                      </a:r>
                      <a:endParaRPr lang="en-US"/>
                    </a:p>
                  </a:txBody>
                  <a:tcPr/>
                </a:tc>
                <a:tc>
                  <a:txBody>
                    <a:bodyPr/>
                    <a:lstStyle/>
                    <a:p>
                      <a:r>
                        <a:rPr lang="en-US"/>
                        <a:t>Description</a:t>
                      </a:r>
                    </a:p>
                  </a:txBody>
                  <a:tcPr/>
                </a:tc>
                <a:tc>
                  <a:txBody>
                    <a:bodyPr/>
                    <a:lstStyle/>
                    <a:p>
                      <a:r>
                        <a:rPr lang="en-US"/>
                        <a:t>Comment</a:t>
                      </a:r>
                    </a:p>
                  </a:txBody>
                  <a:tcPr/>
                </a:tc>
                <a:extLst>
                  <a:ext uri="{0D108BD9-81ED-4DB2-BD59-A6C34878D82A}">
                    <a16:rowId xmlns:a16="http://schemas.microsoft.com/office/drawing/2014/main" val="727457935"/>
                  </a:ext>
                </a:extLst>
              </a:tr>
              <a:tr h="370840">
                <a:tc>
                  <a:txBody>
                    <a:bodyPr/>
                    <a:lstStyle/>
                    <a:p>
                      <a:r>
                        <a:rPr lang="en-US"/>
                        <a:t>11</a:t>
                      </a:r>
                    </a:p>
                  </a:txBody>
                  <a:tcPr/>
                </a:tc>
                <a:tc>
                  <a:txBody>
                    <a:bodyPr/>
                    <a:lstStyle/>
                    <a:p>
                      <a:r>
                        <a:rPr lang="en-US" b="1" err="1"/>
                        <a:t>FileCreate</a:t>
                      </a:r>
                      <a:endParaRPr lang="en-US" b="1"/>
                    </a:p>
                  </a:txBody>
                  <a:tcPr/>
                </a:tc>
                <a:tc>
                  <a:txBody>
                    <a:bodyPr/>
                    <a:lstStyle/>
                    <a:p>
                      <a:r>
                        <a:rPr lang="en-US"/>
                        <a:t>Logs file creations/overwrites</a:t>
                      </a:r>
                    </a:p>
                  </a:txBody>
                  <a:tcPr/>
                </a:tc>
                <a:extLst>
                  <a:ext uri="{0D108BD9-81ED-4DB2-BD59-A6C34878D82A}">
                    <a16:rowId xmlns:a16="http://schemas.microsoft.com/office/drawing/2014/main" val="1102507987"/>
                  </a:ext>
                </a:extLst>
              </a:tr>
              <a:tr h="370840">
                <a:tc>
                  <a:txBody>
                    <a:bodyPr/>
                    <a:lstStyle/>
                    <a:p>
                      <a:r>
                        <a:rPr lang="en-US"/>
                        <a:t>12</a:t>
                      </a:r>
                    </a:p>
                  </a:txBody>
                  <a:tcPr/>
                </a:tc>
                <a:tc>
                  <a:txBody>
                    <a:bodyPr/>
                    <a:lstStyle/>
                    <a:p>
                      <a:r>
                        <a:rPr lang="en-US" err="1"/>
                        <a:t>RegistryEvent</a:t>
                      </a:r>
                      <a:r>
                        <a:rPr lang="en-US"/>
                        <a:t> (Object create and delete)</a:t>
                      </a:r>
                    </a:p>
                  </a:txBody>
                  <a:tcPr/>
                </a:tc>
                <a:tc>
                  <a:txBody>
                    <a:bodyPr/>
                    <a:lstStyle/>
                    <a:p>
                      <a:endParaRPr lang="en-US"/>
                    </a:p>
                  </a:txBody>
                  <a:tcPr/>
                </a:tc>
                <a:extLst>
                  <a:ext uri="{0D108BD9-81ED-4DB2-BD59-A6C34878D82A}">
                    <a16:rowId xmlns:a16="http://schemas.microsoft.com/office/drawing/2014/main" val="1095616808"/>
                  </a:ext>
                </a:extLst>
              </a:tr>
              <a:tr h="370840">
                <a:tc>
                  <a:txBody>
                    <a:bodyPr/>
                    <a:lstStyle/>
                    <a:p>
                      <a:r>
                        <a:rPr lang="en-US"/>
                        <a:t>13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err="1"/>
                        <a:t>RegistryEvent</a:t>
                      </a:r>
                      <a:r>
                        <a:rPr lang="en-US"/>
                        <a:t> (Value Set)</a:t>
                      </a:r>
                    </a:p>
                  </a:txBody>
                  <a:tcPr/>
                </a:tc>
                <a:tc>
                  <a:txBody>
                    <a:bodyPr/>
                    <a:lstStyle/>
                    <a:p>
                      <a:endParaRPr lang="en-US"/>
                    </a:p>
                  </a:txBody>
                  <a:tcPr/>
                </a:tc>
                <a:extLst>
                  <a:ext uri="{0D108BD9-81ED-4DB2-BD59-A6C34878D82A}">
                    <a16:rowId xmlns:a16="http://schemas.microsoft.com/office/drawing/2014/main" val="3749640022"/>
                  </a:ext>
                </a:extLst>
              </a:tr>
              <a:tr h="370840">
                <a:tc>
                  <a:txBody>
                    <a:bodyPr/>
                    <a:lstStyle/>
                    <a:p>
                      <a:r>
                        <a:rPr lang="en-US"/>
                        <a:t>14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err="1"/>
                        <a:t>RegistryEvent</a:t>
                      </a:r>
                      <a:r>
                        <a:rPr lang="en-US"/>
                        <a:t> (Key and Value Rename)</a:t>
                      </a:r>
                    </a:p>
                  </a:txBody>
                  <a:tcPr/>
                </a:tc>
                <a:tc>
                  <a:txBody>
                    <a:bodyPr/>
                    <a:lstStyle/>
                    <a:p>
                      <a:endParaRPr lang="en-US"/>
                    </a:p>
                  </a:txBody>
                  <a:tcPr/>
                </a:tc>
                <a:extLst>
                  <a:ext uri="{0D108BD9-81ED-4DB2-BD59-A6C34878D82A}">
                    <a16:rowId xmlns:a16="http://schemas.microsoft.com/office/drawing/2014/main" val="3345315285"/>
                  </a:ext>
                </a:extLst>
              </a:tr>
              <a:tr h="370840">
                <a:tc>
                  <a:txBody>
                    <a:bodyPr/>
                    <a:lstStyle/>
                    <a:p>
                      <a:r>
                        <a:rPr lang="en-US"/>
                        <a:t>15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FileCreateStreamHash</a:t>
                      </a:r>
                    </a:p>
                  </a:txBody>
                  <a:tcPr/>
                </a:tc>
                <a:tc>
                  <a:txBody>
                    <a:bodyPr/>
                    <a:lstStyle/>
                    <a:p>
                      <a:r>
                        <a:rPr lang="en-US"/>
                        <a:t>Malware via browser downloads</a:t>
                      </a:r>
                    </a:p>
                  </a:txBody>
                  <a:tcPr/>
                </a:tc>
                <a:extLst>
                  <a:ext uri="{0D108BD9-81ED-4DB2-BD59-A6C34878D82A}">
                    <a16:rowId xmlns:a16="http://schemas.microsoft.com/office/drawing/2014/main" val="3120026088"/>
                  </a:ext>
                </a:extLst>
              </a:tr>
              <a:tr h="370840">
                <a:tc>
                  <a:txBody>
                    <a:bodyPr/>
                    <a:lstStyle/>
                    <a:p>
                      <a:r>
                        <a:rPr lang="en-US"/>
                        <a:t>16</a:t>
                      </a:r>
                    </a:p>
                  </a:txBody>
                  <a:tcPr/>
                </a:tc>
                <a:tc>
                  <a:txBody>
                    <a:bodyPr/>
                    <a:lstStyle/>
                    <a:p>
                      <a:r>
                        <a:rPr lang="en-US" err="1"/>
                        <a:t>ServiceConfigurationChange</a:t>
                      </a:r>
                      <a:endParaRPr lang="en-US"/>
                    </a:p>
                  </a:txBody>
                  <a:tcPr/>
                </a:tc>
                <a:tc>
                  <a:txBody>
                    <a:bodyPr/>
                    <a:lstStyle/>
                    <a:p>
                      <a:endParaRPr lang="en-US"/>
                    </a:p>
                  </a:txBody>
                  <a:tcPr/>
                </a:tc>
                <a:extLst>
                  <a:ext uri="{0D108BD9-81ED-4DB2-BD59-A6C34878D82A}">
                    <a16:rowId xmlns:a16="http://schemas.microsoft.com/office/drawing/2014/main" val="3666002427"/>
                  </a:ext>
                </a:extLst>
              </a:tr>
              <a:tr h="370840">
                <a:tc>
                  <a:txBody>
                    <a:bodyPr/>
                    <a:lstStyle/>
                    <a:p>
                      <a:r>
                        <a:rPr lang="en-US"/>
                        <a:t>17</a:t>
                      </a:r>
                    </a:p>
                  </a:txBody>
                  <a:tcPr/>
                </a:tc>
                <a:tc>
                  <a:txBody>
                    <a:bodyPr/>
                    <a:lstStyle/>
                    <a:p>
                      <a:r>
                        <a:rPr lang="en-US" err="1"/>
                        <a:t>PipeEvent</a:t>
                      </a:r>
                      <a:r>
                        <a:rPr lang="en-US"/>
                        <a:t> (Pipe Created)</a:t>
                      </a:r>
                    </a:p>
                  </a:txBody>
                  <a:tcPr/>
                </a:tc>
                <a:tc>
                  <a:txBody>
                    <a:bodyPr/>
                    <a:lstStyle/>
                    <a:p>
                      <a:r>
                        <a:rPr lang="en-US"/>
                        <a:t>Detects malware using named pipes for </a:t>
                      </a:r>
                      <a:r>
                        <a:rPr lang="en-US" err="1"/>
                        <a:t>interprocess</a:t>
                      </a:r>
                      <a:r>
                        <a:rPr lang="en-US"/>
                        <a:t> communication </a:t>
                      </a:r>
                    </a:p>
                  </a:txBody>
                  <a:tcPr/>
                </a:tc>
                <a:extLst>
                  <a:ext uri="{0D108BD9-81ED-4DB2-BD59-A6C34878D82A}">
                    <a16:rowId xmlns:a16="http://schemas.microsoft.com/office/drawing/2014/main" val="2140472564"/>
                  </a:ext>
                </a:extLst>
              </a:tr>
              <a:tr h="370840">
                <a:tc>
                  <a:txBody>
                    <a:bodyPr/>
                    <a:lstStyle/>
                    <a:p>
                      <a:r>
                        <a:rPr lang="en-US"/>
                        <a:t>18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err="1"/>
                        <a:t>PipeEvent</a:t>
                      </a:r>
                      <a:r>
                        <a:rPr lang="en-US"/>
                        <a:t> (Pipe Connected)</a:t>
                      </a:r>
                    </a:p>
                  </a:txBody>
                  <a:tcPr/>
                </a:tc>
                <a:tc>
                  <a:txBody>
                    <a:bodyPr/>
                    <a:lstStyle/>
                    <a:p>
                      <a:r>
                        <a:rPr lang="en-US" dirty="0"/>
                        <a:t>Detects when a named pipe connection occurs between client and server</a:t>
                      </a:r>
                    </a:p>
                  </a:txBody>
                  <a:tcPr/>
                </a:tc>
                <a:extLst>
                  <a:ext uri="{0D108BD9-81ED-4DB2-BD59-A6C34878D82A}">
                    <a16:rowId xmlns:a16="http://schemas.microsoft.com/office/drawing/2014/main" val="3276856515"/>
                  </a:ext>
                </a:extLst>
              </a:tr>
            </a:tbl>
          </a:graphicData>
        </a:graphic>
      </p:graphicFrame>
    </p:spTree>
    <p:extLst>
      <p:ext uri="{BB962C8B-B14F-4D97-AF65-F5344CB8AC3E}">
        <p14:creationId xmlns:p14="http://schemas.microsoft.com/office/powerpoint/2010/main" val="1368478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541D7-4C9D-8AD8-DA54-E4A30B6DF1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E03C9-3749-1096-034F-84F5DBB9779C}"/>
              </a:ext>
            </a:extLst>
          </p:cNvPr>
          <p:cNvSpPr>
            <a:spLocks noGrp="1"/>
          </p:cNvSpPr>
          <p:nvPr>
            <p:ph type="title"/>
          </p:nvPr>
        </p:nvSpPr>
        <p:spPr/>
        <p:txBody>
          <a:bodyPr/>
          <a:lstStyle/>
          <a:p>
            <a:r>
              <a:rPr lang="en-US"/>
              <a:t>Sysmon Events (Part 3)</a:t>
            </a:r>
          </a:p>
        </p:txBody>
      </p:sp>
      <p:sp>
        <p:nvSpPr>
          <p:cNvPr id="5" name="Content Placeholder 4">
            <a:extLst>
              <a:ext uri="{FF2B5EF4-FFF2-40B4-BE49-F238E27FC236}">
                <a16:creationId xmlns:a16="http://schemas.microsoft.com/office/drawing/2014/main" id="{EA114B16-4045-35C0-DE4C-C516BFF7D39A}"/>
              </a:ext>
            </a:extLst>
          </p:cNvPr>
          <p:cNvSpPr>
            <a:spLocks noGrp="1"/>
          </p:cNvSpPr>
          <p:nvPr>
            <p:ph idx="1"/>
          </p:nvPr>
        </p:nvSpPr>
        <p:spPr/>
        <p:txBody>
          <a:bodyPr/>
          <a:lstStyle/>
          <a:p>
            <a:endParaRPr lang="en-US"/>
          </a:p>
        </p:txBody>
      </p:sp>
      <p:graphicFrame>
        <p:nvGraphicFramePr>
          <p:cNvPr id="6" name="Content Placeholder 3">
            <a:extLst>
              <a:ext uri="{FF2B5EF4-FFF2-40B4-BE49-F238E27FC236}">
                <a16:creationId xmlns:a16="http://schemas.microsoft.com/office/drawing/2014/main" id="{D838CC85-1859-104A-A9FA-0972F826395B}"/>
              </a:ext>
            </a:extLst>
          </p:cNvPr>
          <p:cNvGraphicFramePr>
            <a:graphicFrameLocks/>
          </p:cNvGraphicFramePr>
          <p:nvPr>
            <p:extLst>
              <p:ext uri="{D42A27DB-BD31-4B8C-83A1-F6EECF244321}">
                <p14:modId xmlns:p14="http://schemas.microsoft.com/office/powerpoint/2010/main" val="3347054751"/>
              </p:ext>
            </p:extLst>
          </p:nvPr>
        </p:nvGraphicFramePr>
        <p:xfrm>
          <a:off x="1610033" y="2042531"/>
          <a:ext cx="10286132" cy="4450080"/>
        </p:xfrm>
        <a:graphic>
          <a:graphicData uri="http://schemas.openxmlformats.org/drawingml/2006/table">
            <a:tbl>
              <a:tblPr firstRow="1" bandRow="1">
                <a:tableStyleId>{5C22544A-7EE6-4342-B048-85BDC9FD1C3A}</a:tableStyleId>
              </a:tblPr>
              <a:tblGrid>
                <a:gridCol w="1037025">
                  <a:extLst>
                    <a:ext uri="{9D8B030D-6E8A-4147-A177-3AD203B41FA5}">
                      <a16:colId xmlns:a16="http://schemas.microsoft.com/office/drawing/2014/main" val="4168229449"/>
                    </a:ext>
                  </a:extLst>
                </a:gridCol>
                <a:gridCol w="5775754">
                  <a:extLst>
                    <a:ext uri="{9D8B030D-6E8A-4147-A177-3AD203B41FA5}">
                      <a16:colId xmlns:a16="http://schemas.microsoft.com/office/drawing/2014/main" val="873126002"/>
                    </a:ext>
                  </a:extLst>
                </a:gridCol>
                <a:gridCol w="3473353">
                  <a:extLst>
                    <a:ext uri="{9D8B030D-6E8A-4147-A177-3AD203B41FA5}">
                      <a16:colId xmlns:a16="http://schemas.microsoft.com/office/drawing/2014/main" val="3076618996"/>
                    </a:ext>
                  </a:extLst>
                </a:gridCol>
              </a:tblGrid>
              <a:tr h="370840">
                <a:tc>
                  <a:txBody>
                    <a:bodyPr/>
                    <a:lstStyle/>
                    <a:p>
                      <a:r>
                        <a:rPr lang="en-US" err="1"/>
                        <a:t>EventID</a:t>
                      </a:r>
                      <a:endParaRPr lang="en-US"/>
                    </a:p>
                  </a:txBody>
                  <a:tcPr/>
                </a:tc>
                <a:tc>
                  <a:txBody>
                    <a:bodyPr/>
                    <a:lstStyle/>
                    <a:p>
                      <a:r>
                        <a:rPr lang="en-US"/>
                        <a:t>Description</a:t>
                      </a:r>
                    </a:p>
                  </a:txBody>
                  <a:tcPr/>
                </a:tc>
                <a:tc>
                  <a:txBody>
                    <a:bodyPr/>
                    <a:lstStyle/>
                    <a:p>
                      <a:r>
                        <a:rPr lang="en-US"/>
                        <a:t>Comment</a:t>
                      </a:r>
                    </a:p>
                  </a:txBody>
                  <a:tcPr/>
                </a:tc>
                <a:extLst>
                  <a:ext uri="{0D108BD9-81ED-4DB2-BD59-A6C34878D82A}">
                    <a16:rowId xmlns:a16="http://schemas.microsoft.com/office/drawing/2014/main" val="727457935"/>
                  </a:ext>
                </a:extLst>
              </a:tr>
              <a:tr h="370840">
                <a:tc>
                  <a:txBody>
                    <a:bodyPr/>
                    <a:lstStyle/>
                    <a:p>
                      <a:r>
                        <a:rPr lang="en-US"/>
                        <a:t>19</a:t>
                      </a:r>
                    </a:p>
                  </a:txBody>
                  <a:tcPr/>
                </a:tc>
                <a:tc>
                  <a:txBody>
                    <a:bodyPr/>
                    <a:lstStyle/>
                    <a:p>
                      <a:r>
                        <a:rPr lang="en-US" err="1"/>
                        <a:t>WmiEvent</a:t>
                      </a:r>
                      <a:r>
                        <a:rPr lang="en-US"/>
                        <a:t> (</a:t>
                      </a:r>
                      <a:r>
                        <a:rPr lang="en-US" err="1"/>
                        <a:t>WmiEventFilter</a:t>
                      </a:r>
                      <a:r>
                        <a:rPr lang="en-US"/>
                        <a:t> activity detected)</a:t>
                      </a:r>
                    </a:p>
                  </a:txBody>
                  <a:tcPr/>
                </a:tc>
                <a:tc>
                  <a:txBody>
                    <a:bodyPr/>
                    <a:lstStyle/>
                    <a:p>
                      <a:r>
                        <a:rPr lang="en-US"/>
                        <a:t>Detects use of WMI by malware</a:t>
                      </a:r>
                    </a:p>
                  </a:txBody>
                  <a:tcPr/>
                </a:tc>
                <a:extLst>
                  <a:ext uri="{0D108BD9-81ED-4DB2-BD59-A6C34878D82A}">
                    <a16:rowId xmlns:a16="http://schemas.microsoft.com/office/drawing/2014/main" val="1102507987"/>
                  </a:ext>
                </a:extLst>
              </a:tr>
              <a:tr h="370840">
                <a:tc>
                  <a:txBody>
                    <a:bodyPr/>
                    <a:lstStyle/>
                    <a:p>
                      <a:r>
                        <a:rPr lang="en-US"/>
                        <a:t>20</a:t>
                      </a:r>
                    </a:p>
                  </a:txBody>
                  <a:tcPr/>
                </a:tc>
                <a:tc>
                  <a:txBody>
                    <a:bodyPr/>
                    <a:lstStyle/>
                    <a:p>
                      <a:r>
                        <a:rPr lang="en-US" err="1"/>
                        <a:t>WmiEvent</a:t>
                      </a:r>
                      <a:r>
                        <a:rPr lang="en-US"/>
                        <a:t> (</a:t>
                      </a:r>
                      <a:r>
                        <a:rPr lang="en-US" err="1"/>
                        <a:t>WmiEventConsumer</a:t>
                      </a:r>
                      <a:r>
                        <a:rPr lang="en-US"/>
                        <a:t> activity detected)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Detects use of WMI by malware</a:t>
                      </a:r>
                    </a:p>
                  </a:txBody>
                  <a:tcPr/>
                </a:tc>
                <a:extLst>
                  <a:ext uri="{0D108BD9-81ED-4DB2-BD59-A6C34878D82A}">
                    <a16:rowId xmlns:a16="http://schemas.microsoft.com/office/drawing/2014/main" val="1095616808"/>
                  </a:ext>
                </a:extLst>
              </a:tr>
              <a:tr h="370840">
                <a:tc>
                  <a:txBody>
                    <a:bodyPr/>
                    <a:lstStyle/>
                    <a:p>
                      <a:r>
                        <a:rPr lang="en-US"/>
                        <a:t>21</a:t>
                      </a:r>
                    </a:p>
                  </a:txBody>
                  <a:tcPr/>
                </a:tc>
                <a:tc>
                  <a:txBody>
                    <a:bodyPr/>
                    <a:lstStyle/>
                    <a:p>
                      <a:r>
                        <a:rPr lang="en-US" err="1"/>
                        <a:t>WmiEvent</a:t>
                      </a:r>
                      <a:r>
                        <a:rPr lang="en-US"/>
                        <a:t> (</a:t>
                      </a:r>
                      <a:r>
                        <a:rPr lang="en-US" err="1"/>
                        <a:t>WmiEventConsumerToFilter</a:t>
                      </a:r>
                      <a:r>
                        <a:rPr lang="en-US"/>
                        <a:t> activity detected)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Detects use of WMI by malware</a:t>
                      </a:r>
                    </a:p>
                  </a:txBody>
                  <a:tcPr/>
                </a:tc>
                <a:extLst>
                  <a:ext uri="{0D108BD9-81ED-4DB2-BD59-A6C34878D82A}">
                    <a16:rowId xmlns:a16="http://schemas.microsoft.com/office/drawing/2014/main" val="3749640022"/>
                  </a:ext>
                </a:extLst>
              </a:tr>
              <a:tr h="370840">
                <a:tc>
                  <a:txBody>
                    <a:bodyPr/>
                    <a:lstStyle/>
                    <a:p>
                      <a:r>
                        <a:rPr lang="en-US"/>
                        <a:t>22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err="1"/>
                        <a:t>DNSEvent</a:t>
                      </a:r>
                      <a:r>
                        <a:rPr lang="en-US"/>
                        <a:t> (DNS query)</a:t>
                      </a:r>
                    </a:p>
                  </a:txBody>
                  <a:tcPr/>
                </a:tc>
                <a:tc>
                  <a:txBody>
                    <a:bodyPr/>
                    <a:lstStyle/>
                    <a:p>
                      <a:r>
                        <a:rPr lang="en-US"/>
                        <a:t>Records all DNS activity</a:t>
                      </a:r>
                    </a:p>
                  </a:txBody>
                  <a:tcPr/>
                </a:tc>
                <a:extLst>
                  <a:ext uri="{0D108BD9-81ED-4DB2-BD59-A6C34878D82A}">
                    <a16:rowId xmlns:a16="http://schemas.microsoft.com/office/drawing/2014/main" val="3345315285"/>
                  </a:ext>
                </a:extLst>
              </a:tr>
              <a:tr h="370840">
                <a:tc>
                  <a:txBody>
                    <a:bodyPr/>
                    <a:lstStyle/>
                    <a:p>
                      <a:r>
                        <a:rPr lang="en-US"/>
                        <a:t>23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err="1"/>
                        <a:t>FileDelete</a:t>
                      </a:r>
                      <a:r>
                        <a:rPr lang="en-US" b="1"/>
                        <a:t> (File Delete archived)</a:t>
                      </a:r>
                    </a:p>
                  </a:txBody>
                  <a:tcPr/>
                </a:tc>
                <a:tc>
                  <a:txBody>
                    <a:bodyPr/>
                    <a:lstStyle/>
                    <a:p>
                      <a:r>
                        <a:rPr lang="en-US"/>
                        <a:t>Detects file deletions, saves copy</a:t>
                      </a:r>
                    </a:p>
                  </a:txBody>
                  <a:tcPr/>
                </a:tc>
                <a:extLst>
                  <a:ext uri="{0D108BD9-81ED-4DB2-BD59-A6C34878D82A}">
                    <a16:rowId xmlns:a16="http://schemas.microsoft.com/office/drawing/2014/main" val="3120026088"/>
                  </a:ext>
                </a:extLst>
              </a:tr>
              <a:tr h="370840">
                <a:tc>
                  <a:txBody>
                    <a:bodyPr/>
                    <a:lstStyle/>
                    <a:p>
                      <a:r>
                        <a:rPr lang="en-US"/>
                        <a:t>24</a:t>
                      </a:r>
                    </a:p>
                  </a:txBody>
                  <a:tcPr/>
                </a:tc>
                <a:tc>
                  <a:txBody>
                    <a:bodyPr/>
                    <a:lstStyle/>
                    <a:p>
                      <a:r>
                        <a:rPr lang="en-US" err="1"/>
                        <a:t>ClipboardChange</a:t>
                      </a:r>
                      <a:r>
                        <a:rPr lang="en-US"/>
                        <a:t> (New content in the clipboard)</a:t>
                      </a:r>
                    </a:p>
                  </a:txBody>
                  <a:tcPr/>
                </a:tc>
                <a:tc>
                  <a:txBody>
                    <a:bodyPr/>
                    <a:lstStyle/>
                    <a:p>
                      <a:r>
                        <a:rPr lang="en-US"/>
                        <a:t>Detects clipboard changes (exfil)</a:t>
                      </a:r>
                    </a:p>
                  </a:txBody>
                  <a:tcPr/>
                </a:tc>
                <a:extLst>
                  <a:ext uri="{0D108BD9-81ED-4DB2-BD59-A6C34878D82A}">
                    <a16:rowId xmlns:a16="http://schemas.microsoft.com/office/drawing/2014/main" val="3666002427"/>
                  </a:ext>
                </a:extLst>
              </a:tr>
              <a:tr h="370840">
                <a:tc>
                  <a:txBody>
                    <a:bodyPr/>
                    <a:lstStyle/>
                    <a:p>
                      <a:r>
                        <a:rPr lang="en-US"/>
                        <a:t>25</a:t>
                      </a:r>
                    </a:p>
                  </a:txBody>
                  <a:tcPr/>
                </a:tc>
                <a:tc>
                  <a:txBody>
                    <a:bodyPr/>
                    <a:lstStyle/>
                    <a:p>
                      <a:r>
                        <a:rPr lang="en-US" b="1" err="1"/>
                        <a:t>ProcessTampering</a:t>
                      </a:r>
                      <a:r>
                        <a:rPr lang="en-US" b="1"/>
                        <a:t> (Process image change)</a:t>
                      </a:r>
                    </a:p>
                  </a:txBody>
                  <a:tcPr/>
                </a:tc>
                <a:tc>
                  <a:txBody>
                    <a:bodyPr/>
                    <a:lstStyle/>
                    <a:p>
                      <a:r>
                        <a:rPr lang="en-US"/>
                        <a:t>Detects process hollowing</a:t>
                      </a:r>
                    </a:p>
                  </a:txBody>
                  <a:tcPr/>
                </a:tc>
                <a:extLst>
                  <a:ext uri="{0D108BD9-81ED-4DB2-BD59-A6C34878D82A}">
                    <a16:rowId xmlns:a16="http://schemas.microsoft.com/office/drawing/2014/main" val="2140472564"/>
                  </a:ext>
                </a:extLst>
              </a:tr>
              <a:tr h="370840">
                <a:tc>
                  <a:txBody>
                    <a:bodyPr/>
                    <a:lstStyle/>
                    <a:p>
                      <a:r>
                        <a:rPr lang="en-US"/>
                        <a:t>26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FileDeleteDetected (File Delete logged)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Detects file deletions, no copy</a:t>
                      </a:r>
                    </a:p>
                  </a:txBody>
                  <a:tcPr/>
                </a:tc>
                <a:extLst>
                  <a:ext uri="{0D108BD9-81ED-4DB2-BD59-A6C34878D82A}">
                    <a16:rowId xmlns:a16="http://schemas.microsoft.com/office/drawing/2014/main" val="3276856515"/>
                  </a:ext>
                </a:extLst>
              </a:tr>
              <a:tr h="370840">
                <a:tc>
                  <a:txBody>
                    <a:bodyPr/>
                    <a:lstStyle/>
                    <a:p>
                      <a:r>
                        <a:rPr lang="en-US"/>
                        <a:t>27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err="1"/>
                        <a:t>FileBlockExecutable</a:t>
                      </a:r>
                      <a:endParaRPr lang="en-US"/>
                    </a:p>
                  </a:txBody>
                  <a:tcPr/>
                </a:tc>
                <a:tc>
                  <a:txBody>
                    <a:bodyPr/>
                    <a:lstStyle/>
                    <a:p>
                      <a:r>
                        <a:rPr lang="en-US"/>
                        <a:t>Detects/blocks EXE file creations</a:t>
                      </a:r>
                    </a:p>
                  </a:txBody>
                  <a:tcPr/>
                </a:tc>
                <a:extLst>
                  <a:ext uri="{0D108BD9-81ED-4DB2-BD59-A6C34878D82A}">
                    <a16:rowId xmlns:a16="http://schemas.microsoft.com/office/drawing/2014/main" val="972325059"/>
                  </a:ext>
                </a:extLst>
              </a:tr>
              <a:tr h="370840">
                <a:tc>
                  <a:txBody>
                    <a:bodyPr/>
                    <a:lstStyle/>
                    <a:p>
                      <a:r>
                        <a:rPr lang="en-US"/>
                        <a:t>28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err="1"/>
                        <a:t>FileBlockShredding</a:t>
                      </a:r>
                      <a:endParaRPr lang="en-US"/>
                    </a:p>
                  </a:txBody>
                  <a:tcPr/>
                </a:tc>
                <a:tc>
                  <a:txBody>
                    <a:bodyPr/>
                    <a:lstStyle/>
                    <a:p>
                      <a:r>
                        <a:rPr lang="en-US"/>
                        <a:t>Detects File Shredders (</a:t>
                      </a:r>
                      <a:r>
                        <a:rPr lang="en-US" err="1"/>
                        <a:t>SDelete</a:t>
                      </a:r>
                      <a:r>
                        <a:rPr lang="en-US"/>
                        <a:t>)</a:t>
                      </a:r>
                    </a:p>
                  </a:txBody>
                  <a:tcPr/>
                </a:tc>
                <a:extLst>
                  <a:ext uri="{0D108BD9-81ED-4DB2-BD59-A6C34878D82A}">
                    <a16:rowId xmlns:a16="http://schemas.microsoft.com/office/drawing/2014/main" val="925195284"/>
                  </a:ext>
                </a:extLst>
              </a:tr>
              <a:tr h="370840">
                <a:tc>
                  <a:txBody>
                    <a:bodyPr/>
                    <a:lstStyle/>
                    <a:p>
                      <a:r>
                        <a:rPr lang="en-US"/>
                        <a:t>29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err="1"/>
                        <a:t>FileExecutableDetected</a:t>
                      </a:r>
                      <a:endParaRPr lang="en-US"/>
                    </a:p>
                  </a:txBody>
                  <a:tcPr/>
                </a:tc>
                <a:tc>
                  <a:txBody>
                    <a:bodyPr/>
                    <a:lstStyle/>
                    <a:p>
                      <a:r>
                        <a:rPr lang="en-US" dirty="0"/>
                        <a:t>Detects new EXE files</a:t>
                      </a:r>
                    </a:p>
                  </a:txBody>
                  <a:tcPr/>
                </a:tc>
                <a:extLst>
                  <a:ext uri="{0D108BD9-81ED-4DB2-BD59-A6C34878D82A}">
                    <a16:rowId xmlns:a16="http://schemas.microsoft.com/office/drawing/2014/main" val="3897004562"/>
                  </a:ext>
                </a:extLst>
              </a:tr>
            </a:tbl>
          </a:graphicData>
        </a:graphic>
      </p:graphicFrame>
    </p:spTree>
    <p:extLst>
      <p:ext uri="{BB962C8B-B14F-4D97-AF65-F5344CB8AC3E}">
        <p14:creationId xmlns:p14="http://schemas.microsoft.com/office/powerpoint/2010/main" val="2963541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AB4F2-8273-DD32-1497-CF7B9B40D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656C4-8D74-184D-EFCF-48782057E426}"/>
              </a:ext>
            </a:extLst>
          </p:cNvPr>
          <p:cNvSpPr>
            <a:spLocks noGrp="1"/>
          </p:cNvSpPr>
          <p:nvPr>
            <p:ph type="title"/>
          </p:nvPr>
        </p:nvSpPr>
        <p:spPr/>
        <p:txBody>
          <a:bodyPr/>
          <a:lstStyle/>
          <a:p>
            <a:r>
              <a:rPr lang="en-US"/>
              <a:t>Sysmon Wrap-Up</a:t>
            </a:r>
          </a:p>
        </p:txBody>
      </p:sp>
      <p:sp>
        <p:nvSpPr>
          <p:cNvPr id="3" name="Content Placeholder 2">
            <a:extLst>
              <a:ext uri="{FF2B5EF4-FFF2-40B4-BE49-F238E27FC236}">
                <a16:creationId xmlns:a16="http://schemas.microsoft.com/office/drawing/2014/main" id="{77EF01F7-CE0D-EC79-2D13-28EEA21CB87D}"/>
              </a:ext>
            </a:extLst>
          </p:cNvPr>
          <p:cNvSpPr>
            <a:spLocks noGrp="1"/>
          </p:cNvSpPr>
          <p:nvPr>
            <p:ph idx="1"/>
          </p:nvPr>
        </p:nvSpPr>
        <p:spPr/>
        <p:txBody>
          <a:bodyPr numCol="2">
            <a:normAutofit/>
          </a:bodyPr>
          <a:lstStyle/>
          <a:p>
            <a:r>
              <a:rPr lang="en-US"/>
              <a:t>Updating Sysmon</a:t>
            </a:r>
          </a:p>
          <a:p>
            <a:pPr lvl="1"/>
            <a:r>
              <a:rPr lang="en-US"/>
              <a:t>First, you must uninstall	</a:t>
            </a:r>
          </a:p>
          <a:p>
            <a:pPr lvl="2"/>
            <a:r>
              <a:rPr lang="en-US"/>
              <a:t>Sysmon64.exe –u</a:t>
            </a:r>
          </a:p>
          <a:p>
            <a:pPr lvl="1"/>
            <a:r>
              <a:rPr lang="en-US"/>
              <a:t>Next, install the updated version of Sysmon</a:t>
            </a:r>
          </a:p>
          <a:p>
            <a:pPr lvl="2"/>
            <a:r>
              <a:rPr lang="en-US"/>
              <a:t>Sysmon64.exe –</a:t>
            </a:r>
            <a:r>
              <a:rPr lang="en-US" err="1"/>
              <a:t>accepteula</a:t>
            </a:r>
            <a:r>
              <a:rPr lang="en-US"/>
              <a:t> –I</a:t>
            </a:r>
          </a:p>
          <a:p>
            <a:endParaRPr lang="en-US"/>
          </a:p>
          <a:p>
            <a:r>
              <a:rPr lang="en-US"/>
              <a:t>Can be customized to reduce noise/increase fidelity</a:t>
            </a:r>
          </a:p>
          <a:p>
            <a:pPr lvl="1"/>
            <a:r>
              <a:rPr lang="en-US"/>
              <a:t>Many popular XML configs are on GitHub (Example: </a:t>
            </a:r>
            <a:r>
              <a:rPr lang="en-US" err="1"/>
              <a:t>SwiftOnSecurity</a:t>
            </a:r>
            <a:r>
              <a:rPr lang="en-US"/>
              <a:t>)</a:t>
            </a:r>
          </a:p>
          <a:p>
            <a:pPr lvl="1"/>
            <a:r>
              <a:rPr lang="en-US"/>
              <a:t>Not mandatory to customize</a:t>
            </a:r>
          </a:p>
          <a:p>
            <a:pPr lvl="1"/>
            <a:r>
              <a:rPr lang="en-US"/>
              <a:t>Refer to many blog posts for guidance</a:t>
            </a:r>
          </a:p>
          <a:p>
            <a:pPr lvl="1"/>
            <a:r>
              <a:rPr lang="en-US" b="1" u="sng"/>
              <a:t>Default is better than nothing!</a:t>
            </a:r>
          </a:p>
        </p:txBody>
      </p:sp>
    </p:spTree>
    <p:extLst>
      <p:ext uri="{BB962C8B-B14F-4D97-AF65-F5344CB8AC3E}">
        <p14:creationId xmlns:p14="http://schemas.microsoft.com/office/powerpoint/2010/main" val="3986487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EA9C-C028-5574-4581-3FF4F7C07726}"/>
              </a:ext>
            </a:extLst>
          </p:cNvPr>
          <p:cNvSpPr>
            <a:spLocks noGrp="1"/>
          </p:cNvSpPr>
          <p:nvPr>
            <p:ph type="title"/>
          </p:nvPr>
        </p:nvSpPr>
        <p:spPr>
          <a:xfrm>
            <a:off x="1484310" y="673274"/>
            <a:ext cx="10018713" cy="1752599"/>
          </a:xfrm>
        </p:spPr>
        <p:txBody>
          <a:bodyPr/>
          <a:lstStyle/>
          <a:p>
            <a:r>
              <a:rPr lang="en-US"/>
              <a:t>Who Am I?</a:t>
            </a:r>
          </a:p>
        </p:txBody>
      </p:sp>
      <p:sp>
        <p:nvSpPr>
          <p:cNvPr id="3" name="Content Placeholder 2">
            <a:extLst>
              <a:ext uri="{FF2B5EF4-FFF2-40B4-BE49-F238E27FC236}">
                <a16:creationId xmlns:a16="http://schemas.microsoft.com/office/drawing/2014/main" id="{B8A2CD65-C954-E050-841F-F6D984F955B5}"/>
              </a:ext>
            </a:extLst>
          </p:cNvPr>
          <p:cNvSpPr>
            <a:spLocks noGrp="1"/>
          </p:cNvSpPr>
          <p:nvPr>
            <p:ph idx="1"/>
          </p:nvPr>
        </p:nvSpPr>
        <p:spPr>
          <a:xfrm>
            <a:off x="1484310" y="2078183"/>
            <a:ext cx="10152369" cy="4488872"/>
          </a:xfrm>
        </p:spPr>
        <p:txBody>
          <a:bodyPr numCol="2">
            <a:normAutofit fontScale="92500" lnSpcReduction="20000"/>
          </a:bodyPr>
          <a:lstStyle/>
          <a:p>
            <a:r>
              <a:rPr lang="en-US"/>
              <a:t>United States Marine Corps (Reserve)</a:t>
            </a:r>
          </a:p>
          <a:p>
            <a:pPr lvl="1"/>
            <a:r>
              <a:rPr lang="en-US"/>
              <a:t>0311 Rifleman (2004-2012)</a:t>
            </a:r>
          </a:p>
          <a:p>
            <a:pPr lvl="2"/>
            <a:r>
              <a:rPr lang="en-US"/>
              <a:t>Fallujah, Iraq (2006-2007)</a:t>
            </a:r>
          </a:p>
          <a:p>
            <a:r>
              <a:rPr lang="en-US"/>
              <a:t>Law Enforcement (Sworn)</a:t>
            </a:r>
          </a:p>
          <a:p>
            <a:pPr lvl="1"/>
            <a:r>
              <a:rPr lang="en-US"/>
              <a:t>Patrol (2012-2016) </a:t>
            </a:r>
          </a:p>
          <a:p>
            <a:pPr lvl="1"/>
            <a:r>
              <a:rPr lang="en-US"/>
              <a:t>Detective (2016-2019)</a:t>
            </a:r>
          </a:p>
          <a:p>
            <a:r>
              <a:rPr lang="en-US"/>
              <a:t>Law Enforcement (Civilian)</a:t>
            </a:r>
          </a:p>
          <a:p>
            <a:pPr lvl="1"/>
            <a:r>
              <a:rPr lang="en-US"/>
              <a:t>HHS OIG (2019-2020)</a:t>
            </a:r>
          </a:p>
          <a:p>
            <a:r>
              <a:rPr lang="en-US"/>
              <a:t>Incident Response (IR)</a:t>
            </a:r>
          </a:p>
          <a:p>
            <a:pPr lvl="1"/>
            <a:r>
              <a:rPr lang="en-US"/>
              <a:t>Kroll – Senior Vice President (2020-2024)</a:t>
            </a:r>
          </a:p>
          <a:p>
            <a:pPr lvl="1"/>
            <a:r>
              <a:rPr lang="en-US"/>
              <a:t>Unit 42 (PANW) – Senior Consultant (2024-Present)</a:t>
            </a:r>
          </a:p>
          <a:p>
            <a:pPr lvl="1"/>
            <a:r>
              <a:rPr lang="en-US"/>
              <a:t>Education</a:t>
            </a:r>
          </a:p>
          <a:p>
            <a:pPr lvl="2"/>
            <a:r>
              <a:rPr lang="en-US"/>
              <a:t>Bachelor’s – CJ/Sociology (2006-2011)</a:t>
            </a:r>
          </a:p>
          <a:p>
            <a:pPr lvl="2"/>
            <a:r>
              <a:rPr lang="en-US"/>
              <a:t>Master’s – HR Admin (2013-2015)</a:t>
            </a:r>
          </a:p>
          <a:p>
            <a:pPr lvl="1"/>
            <a:r>
              <a:rPr lang="en-US"/>
              <a:t>Side Projects</a:t>
            </a:r>
          </a:p>
          <a:p>
            <a:pPr lvl="2"/>
            <a:r>
              <a:rPr lang="en-US"/>
              <a:t>Digital Forensics Discord Server (2018-Present)</a:t>
            </a:r>
          </a:p>
          <a:p>
            <a:pPr lvl="2"/>
            <a:r>
              <a:rPr lang="en-US"/>
              <a:t>GitHub Enthusiast (2020-Present)</a:t>
            </a:r>
          </a:p>
          <a:p>
            <a:pPr lvl="3"/>
            <a:r>
              <a:rPr lang="en-US"/>
              <a:t>DFIR Tools, Scripting, Books</a:t>
            </a:r>
          </a:p>
          <a:p>
            <a:pPr lvl="1"/>
            <a:r>
              <a:rPr lang="en-US"/>
              <a:t>Family</a:t>
            </a:r>
          </a:p>
          <a:p>
            <a:pPr lvl="2"/>
            <a:r>
              <a:rPr lang="en-US"/>
              <a:t>Wife</a:t>
            </a:r>
          </a:p>
          <a:p>
            <a:pPr lvl="2"/>
            <a:r>
              <a:rPr lang="en-US"/>
              <a:t>2 kids (son/daughter)</a:t>
            </a:r>
          </a:p>
          <a:p>
            <a:pPr lvl="2"/>
            <a:r>
              <a:rPr lang="en-US"/>
              <a:t>4 cats</a:t>
            </a:r>
          </a:p>
          <a:p>
            <a:pPr lvl="2"/>
            <a:r>
              <a:rPr lang="en-US"/>
              <a:t>1 dog</a:t>
            </a:r>
          </a:p>
        </p:txBody>
      </p:sp>
    </p:spTree>
    <p:extLst>
      <p:ext uri="{BB962C8B-B14F-4D97-AF65-F5344CB8AC3E}">
        <p14:creationId xmlns:p14="http://schemas.microsoft.com/office/powerpoint/2010/main" val="3709523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6C0AE-F729-6E9B-2AA2-AF3FFF90C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EF922-6984-AEC8-A151-3B46606E3361}"/>
              </a:ext>
            </a:extLst>
          </p:cNvPr>
          <p:cNvSpPr>
            <a:spLocks noGrp="1"/>
          </p:cNvSpPr>
          <p:nvPr>
            <p:ph type="title"/>
          </p:nvPr>
        </p:nvSpPr>
        <p:spPr/>
        <p:txBody>
          <a:bodyPr/>
          <a:lstStyle/>
          <a:p>
            <a:r>
              <a:rPr lang="en-US"/>
              <a:t>If you don’t want to install Sysmon…</a:t>
            </a:r>
          </a:p>
        </p:txBody>
      </p:sp>
      <p:sp>
        <p:nvSpPr>
          <p:cNvPr id="3" name="Content Placeholder 2">
            <a:extLst>
              <a:ext uri="{FF2B5EF4-FFF2-40B4-BE49-F238E27FC236}">
                <a16:creationId xmlns:a16="http://schemas.microsoft.com/office/drawing/2014/main" id="{3650156F-D84D-E5F4-C53D-2CB650078630}"/>
              </a:ext>
            </a:extLst>
          </p:cNvPr>
          <p:cNvSpPr>
            <a:spLocks noGrp="1"/>
          </p:cNvSpPr>
          <p:nvPr>
            <p:ph idx="1"/>
          </p:nvPr>
        </p:nvSpPr>
        <p:spPr/>
        <p:txBody>
          <a:bodyPr/>
          <a:lstStyle/>
          <a:p>
            <a:r>
              <a:rPr lang="en-US"/>
              <a:t>Can you at least….</a:t>
            </a:r>
          </a:p>
        </p:txBody>
      </p:sp>
      <p:pic>
        <p:nvPicPr>
          <p:cNvPr id="5" name="Picture 4" descr="A cat with big eyes&#10;&#10;Description automatically generated">
            <a:extLst>
              <a:ext uri="{FF2B5EF4-FFF2-40B4-BE49-F238E27FC236}">
                <a16:creationId xmlns:a16="http://schemas.microsoft.com/office/drawing/2014/main" id="{17618F06-0012-C791-58B9-04CB100BA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355" y="2470432"/>
            <a:ext cx="7034668" cy="3517334"/>
          </a:xfrm>
          <a:prstGeom prst="rect">
            <a:avLst/>
          </a:prstGeom>
        </p:spPr>
      </p:pic>
    </p:spTree>
    <p:extLst>
      <p:ext uri="{BB962C8B-B14F-4D97-AF65-F5344CB8AC3E}">
        <p14:creationId xmlns:p14="http://schemas.microsoft.com/office/powerpoint/2010/main" val="1088299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2441-63EC-CEBA-AD44-359F98F0B99D}"/>
              </a:ext>
            </a:extLst>
          </p:cNvPr>
          <p:cNvSpPr>
            <a:spLocks noGrp="1"/>
          </p:cNvSpPr>
          <p:nvPr>
            <p:ph type="title"/>
          </p:nvPr>
        </p:nvSpPr>
        <p:spPr/>
        <p:txBody>
          <a:bodyPr/>
          <a:lstStyle/>
          <a:p>
            <a:r>
              <a:rPr lang="en-US"/>
              <a:t>3. Enable Security:4688 Events</a:t>
            </a:r>
          </a:p>
        </p:txBody>
      </p:sp>
      <p:sp>
        <p:nvSpPr>
          <p:cNvPr id="3" name="Content Placeholder 2">
            <a:extLst>
              <a:ext uri="{FF2B5EF4-FFF2-40B4-BE49-F238E27FC236}">
                <a16:creationId xmlns:a16="http://schemas.microsoft.com/office/drawing/2014/main" id="{5B34D107-41E3-43AC-0F93-0397043BDE21}"/>
              </a:ext>
            </a:extLst>
          </p:cNvPr>
          <p:cNvSpPr>
            <a:spLocks noGrp="1"/>
          </p:cNvSpPr>
          <p:nvPr>
            <p:ph idx="1"/>
          </p:nvPr>
        </p:nvSpPr>
        <p:spPr>
          <a:xfrm>
            <a:off x="1484310" y="2047631"/>
            <a:ext cx="10018713" cy="4579815"/>
          </a:xfrm>
        </p:spPr>
        <p:txBody>
          <a:bodyPr>
            <a:normAutofit/>
          </a:bodyPr>
          <a:lstStyle/>
          <a:p>
            <a:r>
              <a:rPr lang="en-US"/>
              <a:t>Also known as Process Tracking/Creation and Command-Line Auditing</a:t>
            </a:r>
          </a:p>
          <a:p>
            <a:r>
              <a:rPr lang="en-US"/>
              <a:t>Mirrors functionality of Sysmon:1 – Process Creation</a:t>
            </a:r>
          </a:p>
          <a:p>
            <a:r>
              <a:rPr lang="en-US"/>
              <a:t>Supported on Windows 7 and newer</a:t>
            </a:r>
          </a:p>
          <a:p>
            <a:r>
              <a:rPr lang="en-US"/>
              <a:t>Location: Computer Configuration &gt; Policies &gt; Windows Settings &gt; Security Settings &gt; Advanced Audit Configuration &gt; Detailed Tracking</a:t>
            </a:r>
          </a:p>
          <a:p>
            <a:r>
              <a:rPr lang="en-US"/>
              <a:t>Should be voluminous, so a larger Security log will be necessary to reduce rollover of potentially critical events</a:t>
            </a:r>
          </a:p>
          <a:p>
            <a:r>
              <a:rPr lang="en-US"/>
              <a:t>If you don’t pay for an EDR, there’s no excuse not to enable this (IMO)</a:t>
            </a:r>
          </a:p>
        </p:txBody>
      </p:sp>
    </p:spTree>
    <p:extLst>
      <p:ext uri="{BB962C8B-B14F-4D97-AF65-F5344CB8AC3E}">
        <p14:creationId xmlns:p14="http://schemas.microsoft.com/office/powerpoint/2010/main" val="414508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CACF2636-6430-E8CC-9E24-16B89CEE4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39" y="246555"/>
            <a:ext cx="10012322" cy="636489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957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A34D8-3C51-2737-7684-4F34C2BCA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61AE71-F2D1-6306-86C0-9BB7DC70249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1355E9B-6A52-3562-7E37-1BF8A5DC97FA}"/>
              </a:ext>
            </a:extLst>
          </p:cNvPr>
          <p:cNvPicPr>
            <a:picLocks noChangeAspect="1"/>
          </p:cNvPicPr>
          <p:nvPr/>
        </p:nvPicPr>
        <p:blipFill>
          <a:blip r:embed="rId2"/>
          <a:stretch>
            <a:fillRect/>
          </a:stretch>
        </p:blipFill>
        <p:spPr>
          <a:xfrm>
            <a:off x="125149" y="386741"/>
            <a:ext cx="11941701" cy="6084517"/>
          </a:xfrm>
          <a:prstGeom prst="rect">
            <a:avLst/>
          </a:prstGeom>
        </p:spPr>
      </p:pic>
    </p:spTree>
    <p:extLst>
      <p:ext uri="{BB962C8B-B14F-4D97-AF65-F5344CB8AC3E}">
        <p14:creationId xmlns:p14="http://schemas.microsoft.com/office/powerpoint/2010/main" val="2229126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creenshot that highlights the Process Command Line.">
            <a:extLst>
              <a:ext uri="{FF2B5EF4-FFF2-40B4-BE49-F238E27FC236}">
                <a16:creationId xmlns:a16="http://schemas.microsoft.com/office/drawing/2014/main" id="{3A7C908D-48A9-4A6D-83D6-74034A807B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5066" y="116459"/>
            <a:ext cx="6821867" cy="662508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58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7FAA-510E-9287-3637-C1C6319FD5A0}"/>
              </a:ext>
            </a:extLst>
          </p:cNvPr>
          <p:cNvSpPr>
            <a:spLocks noGrp="1"/>
          </p:cNvSpPr>
          <p:nvPr>
            <p:ph type="title"/>
          </p:nvPr>
        </p:nvSpPr>
        <p:spPr/>
        <p:txBody>
          <a:bodyPr>
            <a:normAutofit/>
          </a:bodyPr>
          <a:lstStyle/>
          <a:p>
            <a:r>
              <a:rPr lang="en-US" sz="3600"/>
              <a:t>Example of 4688s generated for this presentation</a:t>
            </a:r>
          </a:p>
        </p:txBody>
      </p:sp>
      <p:sp>
        <p:nvSpPr>
          <p:cNvPr id="3" name="Content Placeholder 2">
            <a:extLst>
              <a:ext uri="{FF2B5EF4-FFF2-40B4-BE49-F238E27FC236}">
                <a16:creationId xmlns:a16="http://schemas.microsoft.com/office/drawing/2014/main" id="{B8658D7D-C9BE-2392-A300-758530B1B3B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B97D1A-5752-D28F-3A9D-560EE572D347}"/>
              </a:ext>
            </a:extLst>
          </p:cNvPr>
          <p:cNvPicPr>
            <a:picLocks noChangeAspect="1"/>
          </p:cNvPicPr>
          <p:nvPr/>
        </p:nvPicPr>
        <p:blipFill>
          <a:blip r:embed="rId2"/>
          <a:stretch>
            <a:fillRect/>
          </a:stretch>
        </p:blipFill>
        <p:spPr>
          <a:xfrm>
            <a:off x="130808" y="1962741"/>
            <a:ext cx="11930383" cy="382845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7092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AAC2-5955-6C86-B763-142A1C2BF21B}"/>
              </a:ext>
            </a:extLst>
          </p:cNvPr>
          <p:cNvSpPr>
            <a:spLocks noGrp="1"/>
          </p:cNvSpPr>
          <p:nvPr>
            <p:ph type="title"/>
          </p:nvPr>
        </p:nvSpPr>
        <p:spPr>
          <a:xfrm>
            <a:off x="1484311" y="699248"/>
            <a:ext cx="10018713" cy="976745"/>
          </a:xfrm>
        </p:spPr>
        <p:txBody>
          <a:bodyPr/>
          <a:lstStyle/>
          <a:p>
            <a:r>
              <a:rPr lang="en-US"/>
              <a:t>Coverage of 4688s in Sigma Rules</a:t>
            </a:r>
          </a:p>
        </p:txBody>
      </p:sp>
      <p:pic>
        <p:nvPicPr>
          <p:cNvPr id="1026" name="Picture 2">
            <a:extLst>
              <a:ext uri="{FF2B5EF4-FFF2-40B4-BE49-F238E27FC236}">
                <a16:creationId xmlns:a16="http://schemas.microsoft.com/office/drawing/2014/main" id="{78AFEF30-1887-745B-AE8B-B52FD61B35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24347" y="1662545"/>
            <a:ext cx="6538640" cy="30038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8F8DCB2-205B-2C1E-2CAD-9EFFE1214F18}"/>
              </a:ext>
            </a:extLst>
          </p:cNvPr>
          <p:cNvSpPr txBox="1">
            <a:spLocks/>
          </p:cNvSpPr>
          <p:nvPr/>
        </p:nvSpPr>
        <p:spPr>
          <a:xfrm>
            <a:off x="1484311" y="4666408"/>
            <a:ext cx="10640884" cy="171169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t>Current as of 2022</a:t>
            </a:r>
          </a:p>
          <a:p>
            <a:r>
              <a:rPr lang="en-US"/>
              <a:t>Credit: </a:t>
            </a:r>
            <a:r>
              <a:rPr lang="en-US">
                <a:hlinkClick r:id="rId4"/>
              </a:rPr>
              <a:t>Yamamoto-Security/</a:t>
            </a:r>
            <a:r>
              <a:rPr lang="en-US" err="1">
                <a:hlinkClick r:id="rId4"/>
              </a:rPr>
              <a:t>EnableWindowsLogSettings</a:t>
            </a:r>
            <a:r>
              <a:rPr lang="en-US"/>
              <a:t> (GitHub)</a:t>
            </a:r>
          </a:p>
          <a:p>
            <a:r>
              <a:rPr lang="en-US"/>
              <a:t>TL;DR: 4688s (or equivalent) are invaluable for leveraging the latest CTI/research</a:t>
            </a:r>
          </a:p>
        </p:txBody>
      </p:sp>
    </p:spTree>
    <p:extLst>
      <p:ext uri="{BB962C8B-B14F-4D97-AF65-F5344CB8AC3E}">
        <p14:creationId xmlns:p14="http://schemas.microsoft.com/office/powerpoint/2010/main" val="3984927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6E3F9-6B91-A5DC-4316-51019A1AE401}"/>
              </a:ext>
            </a:extLst>
          </p:cNvPr>
          <p:cNvSpPr>
            <a:spLocks noGrp="1"/>
          </p:cNvSpPr>
          <p:nvPr>
            <p:ph type="title"/>
          </p:nvPr>
        </p:nvSpPr>
        <p:spPr/>
        <p:txBody>
          <a:bodyPr/>
          <a:lstStyle/>
          <a:p>
            <a:r>
              <a:rPr lang="en-US"/>
              <a:t>4. USN Journal</a:t>
            </a:r>
          </a:p>
        </p:txBody>
      </p:sp>
      <p:sp>
        <p:nvSpPr>
          <p:cNvPr id="16" name="Content Placeholder 2">
            <a:extLst>
              <a:ext uri="{FF2B5EF4-FFF2-40B4-BE49-F238E27FC236}">
                <a16:creationId xmlns:a16="http://schemas.microsoft.com/office/drawing/2014/main" id="{AD0354AA-5FBD-0B44-E7F3-6DD75DF0D0FF}"/>
              </a:ext>
            </a:extLst>
          </p:cNvPr>
          <p:cNvSpPr txBox="1">
            <a:spLocks/>
          </p:cNvSpPr>
          <p:nvPr/>
        </p:nvSpPr>
        <p:spPr>
          <a:xfrm>
            <a:off x="1484311" y="1942156"/>
            <a:ext cx="10440674" cy="470047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t>NTFS metafile</a:t>
            </a:r>
          </a:p>
          <a:p>
            <a:r>
              <a:rPr lang="en-US"/>
              <a:t>Also known as: </a:t>
            </a:r>
            <a:r>
              <a:rPr lang="en-US" err="1"/>
              <a:t>UsnJrnl</a:t>
            </a:r>
            <a:r>
              <a:rPr lang="en-US"/>
              <a:t>, </a:t>
            </a:r>
            <a:r>
              <a:rPr lang="en-US" err="1"/>
              <a:t>UsnJrnl</a:t>
            </a:r>
            <a:r>
              <a:rPr lang="en-US"/>
              <a:t>:$J, $J</a:t>
            </a:r>
          </a:p>
          <a:p>
            <a:r>
              <a:rPr lang="en-US"/>
              <a:t>Managed with </a:t>
            </a:r>
            <a:r>
              <a:rPr lang="en-US" b="1" err="1"/>
              <a:t>fsutil</a:t>
            </a:r>
            <a:r>
              <a:rPr lang="en-US" b="1"/>
              <a:t> </a:t>
            </a:r>
            <a:r>
              <a:rPr lang="en-US"/>
              <a:t>on a live system</a:t>
            </a:r>
          </a:p>
          <a:p>
            <a:r>
              <a:rPr lang="en-US"/>
              <a:t>Records a play-by-play of every file created, deleted, extended, truncated, etc.</a:t>
            </a:r>
          </a:p>
          <a:p>
            <a:r>
              <a:rPr lang="en-US"/>
              <a:t>Not always on by default, and default allocation is </a:t>
            </a:r>
            <a:r>
              <a:rPr lang="en-US" u="sng"/>
              <a:t>small</a:t>
            </a:r>
            <a:r>
              <a:rPr lang="en-US"/>
              <a:t>: 32mb</a:t>
            </a:r>
          </a:p>
          <a:p>
            <a:pPr lvl="1"/>
            <a:r>
              <a:rPr lang="en-US"/>
              <a:t>Small = only a few hours of file system activity vs. days or weeks</a:t>
            </a:r>
          </a:p>
          <a:p>
            <a:pPr lvl="1"/>
            <a:r>
              <a:rPr lang="en-US"/>
              <a:t>Important considering lag in engagement with IR firms. Every minute data is being lost</a:t>
            </a:r>
          </a:p>
          <a:p>
            <a:r>
              <a:rPr lang="en-US" b="1" u="sng"/>
              <a:t>Critical</a:t>
            </a:r>
            <a:r>
              <a:rPr lang="en-US"/>
              <a:t> in keeping track of files deleted from file system (hint: threat actors do this a lot)</a:t>
            </a:r>
          </a:p>
        </p:txBody>
      </p:sp>
      <p:pic>
        <p:nvPicPr>
          <p:cNvPr id="4" name="Picture 3">
            <a:extLst>
              <a:ext uri="{FF2B5EF4-FFF2-40B4-BE49-F238E27FC236}">
                <a16:creationId xmlns:a16="http://schemas.microsoft.com/office/drawing/2014/main" id="{18F4319F-D6A6-AFDC-E581-D8CB4F105A03}"/>
              </a:ext>
            </a:extLst>
          </p:cNvPr>
          <p:cNvPicPr>
            <a:picLocks noChangeAspect="1"/>
          </p:cNvPicPr>
          <p:nvPr/>
        </p:nvPicPr>
        <p:blipFill>
          <a:blip r:embed="rId2"/>
          <a:stretch>
            <a:fillRect/>
          </a:stretch>
        </p:blipFill>
        <p:spPr>
          <a:xfrm>
            <a:off x="7531595" y="1960560"/>
            <a:ext cx="3971429" cy="17619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47788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28E9-D3C4-8ABA-DB21-30D38B8744E8}"/>
              </a:ext>
            </a:extLst>
          </p:cNvPr>
          <p:cNvSpPr>
            <a:spLocks noGrp="1"/>
          </p:cNvSpPr>
          <p:nvPr>
            <p:ph type="title"/>
          </p:nvPr>
        </p:nvSpPr>
        <p:spPr/>
        <p:txBody>
          <a:bodyPr/>
          <a:lstStyle/>
          <a:p>
            <a:r>
              <a:rPr lang="en-US"/>
              <a:t>$J located in $MFT</a:t>
            </a:r>
          </a:p>
        </p:txBody>
      </p:sp>
      <p:pic>
        <p:nvPicPr>
          <p:cNvPr id="5" name="Content Placeholder 4">
            <a:extLst>
              <a:ext uri="{FF2B5EF4-FFF2-40B4-BE49-F238E27FC236}">
                <a16:creationId xmlns:a16="http://schemas.microsoft.com/office/drawing/2014/main" id="{2752ADCD-B293-0DFA-C17C-4C120F5374CB}"/>
              </a:ext>
            </a:extLst>
          </p:cNvPr>
          <p:cNvPicPr>
            <a:picLocks noGrp="1" noChangeAspect="1"/>
          </p:cNvPicPr>
          <p:nvPr>
            <p:ph idx="1"/>
          </p:nvPr>
        </p:nvPicPr>
        <p:blipFill>
          <a:blip r:embed="rId3"/>
          <a:stretch>
            <a:fillRect/>
          </a:stretch>
        </p:blipFill>
        <p:spPr>
          <a:xfrm>
            <a:off x="1345576" y="2048187"/>
            <a:ext cx="10018712" cy="2761625"/>
          </a:xfrm>
          <a:effectLst>
            <a:outerShdw blurRad="50800" dist="38100" dir="2700000" algn="tl" rotWithShape="0">
              <a:prstClr val="black">
                <a:alpha val="40000"/>
              </a:prstClr>
            </a:outerShdw>
          </a:effectLst>
        </p:spPr>
      </p:pic>
      <p:sp>
        <p:nvSpPr>
          <p:cNvPr id="7" name="Content Placeholder 2">
            <a:extLst>
              <a:ext uri="{FF2B5EF4-FFF2-40B4-BE49-F238E27FC236}">
                <a16:creationId xmlns:a16="http://schemas.microsoft.com/office/drawing/2014/main" id="{4199390B-4F4F-9140-F1B9-F0B43B6BDD53}"/>
              </a:ext>
            </a:extLst>
          </p:cNvPr>
          <p:cNvSpPr txBox="1">
            <a:spLocks/>
          </p:cNvSpPr>
          <p:nvPr/>
        </p:nvSpPr>
        <p:spPr>
          <a:xfrm>
            <a:off x="1873448" y="5038411"/>
            <a:ext cx="10018713" cy="157398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t>^ MFTECmd used to process C:\$MFT and generate CSV output ^</a:t>
            </a:r>
          </a:p>
          <a:p>
            <a:pPr>
              <a:buClr>
                <a:srgbClr val="8D1515"/>
              </a:buClr>
            </a:pPr>
            <a:r>
              <a:rPr lang="en-US"/>
              <a:t>Located at C:\$Extend\$UsnJrnl:$J</a:t>
            </a:r>
          </a:p>
          <a:p>
            <a:pPr>
              <a:buClr>
                <a:srgbClr val="8D1515"/>
              </a:buClr>
            </a:pPr>
            <a:r>
              <a:rPr lang="en-US"/>
              <a:t>$J is an Alternate Data Stream of $</a:t>
            </a:r>
            <a:r>
              <a:rPr lang="en-US" err="1"/>
              <a:t>UsnJrnl</a:t>
            </a:r>
            <a:endParaRPr lang="en-US"/>
          </a:p>
        </p:txBody>
      </p:sp>
    </p:spTree>
    <p:extLst>
      <p:ext uri="{BB962C8B-B14F-4D97-AF65-F5344CB8AC3E}">
        <p14:creationId xmlns:p14="http://schemas.microsoft.com/office/powerpoint/2010/main" val="1000923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2B02-DF79-85AE-3224-CD744C992A1B}"/>
              </a:ext>
            </a:extLst>
          </p:cNvPr>
          <p:cNvSpPr>
            <a:spLocks noGrp="1"/>
          </p:cNvSpPr>
          <p:nvPr>
            <p:ph type="title"/>
          </p:nvPr>
        </p:nvSpPr>
        <p:spPr/>
        <p:txBody>
          <a:bodyPr/>
          <a:lstStyle/>
          <a:p>
            <a:r>
              <a:rPr lang="en-US"/>
              <a:t>Watching $J in action</a:t>
            </a:r>
          </a:p>
        </p:txBody>
      </p:sp>
      <p:sp>
        <p:nvSpPr>
          <p:cNvPr id="3" name="Content Placeholder 2">
            <a:extLst>
              <a:ext uri="{FF2B5EF4-FFF2-40B4-BE49-F238E27FC236}">
                <a16:creationId xmlns:a16="http://schemas.microsoft.com/office/drawing/2014/main" id="{F75CFA02-DE1B-BBBD-B03B-808007002101}"/>
              </a:ext>
            </a:extLst>
          </p:cNvPr>
          <p:cNvSpPr>
            <a:spLocks noGrp="1"/>
          </p:cNvSpPr>
          <p:nvPr>
            <p:ph idx="1"/>
          </p:nvPr>
        </p:nvSpPr>
        <p:spPr/>
        <p:txBody>
          <a:bodyPr/>
          <a:lstStyle/>
          <a:p>
            <a:r>
              <a:rPr lang="en-US"/>
              <a:t>Next slides will show multiple examples of live file system activity:</a:t>
            </a:r>
          </a:p>
          <a:p>
            <a:pPr lvl="1">
              <a:buClr>
                <a:srgbClr val="8D1515"/>
              </a:buClr>
            </a:pPr>
            <a:r>
              <a:rPr lang="en-US"/>
              <a:t>A file and folder being created, with live entries being generated and tailed using </a:t>
            </a:r>
            <a:r>
              <a:rPr lang="en-US" err="1"/>
              <a:t>fsutil</a:t>
            </a:r>
            <a:endParaRPr lang="en-US"/>
          </a:p>
          <a:p>
            <a:pPr lvl="1">
              <a:buClr>
                <a:srgbClr val="8D1515"/>
              </a:buClr>
            </a:pPr>
            <a:r>
              <a:rPr lang="en-US"/>
              <a:t>That same file and folder being deleted, with live entries being generated and tailed using </a:t>
            </a:r>
            <a:r>
              <a:rPr lang="en-US" err="1"/>
              <a:t>fsutil</a:t>
            </a:r>
            <a:endParaRPr lang="en-US"/>
          </a:p>
        </p:txBody>
      </p:sp>
    </p:spTree>
    <p:extLst>
      <p:ext uri="{BB962C8B-B14F-4D97-AF65-F5344CB8AC3E}">
        <p14:creationId xmlns:p14="http://schemas.microsoft.com/office/powerpoint/2010/main" val="299324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882A-FEEB-3B72-A4C8-C95CF795F7D4}"/>
              </a:ext>
            </a:extLst>
          </p:cNvPr>
          <p:cNvSpPr>
            <a:spLocks noGrp="1"/>
          </p:cNvSpPr>
          <p:nvPr>
            <p:ph type="title"/>
          </p:nvPr>
        </p:nvSpPr>
        <p:spPr/>
        <p:txBody>
          <a:bodyPr/>
          <a:lstStyle/>
          <a:p>
            <a:r>
              <a:rPr lang="en-US"/>
              <a:t>Let’s Level Set First</a:t>
            </a:r>
          </a:p>
        </p:txBody>
      </p:sp>
      <p:sp>
        <p:nvSpPr>
          <p:cNvPr id="3" name="Content Placeholder 2">
            <a:extLst>
              <a:ext uri="{FF2B5EF4-FFF2-40B4-BE49-F238E27FC236}">
                <a16:creationId xmlns:a16="http://schemas.microsoft.com/office/drawing/2014/main" id="{53F2B56A-4AAC-DAF6-B495-9E8FA08DE804}"/>
              </a:ext>
            </a:extLst>
          </p:cNvPr>
          <p:cNvSpPr>
            <a:spLocks noGrp="1"/>
          </p:cNvSpPr>
          <p:nvPr>
            <p:ph idx="1"/>
          </p:nvPr>
        </p:nvSpPr>
        <p:spPr>
          <a:xfrm>
            <a:off x="1484310" y="1979941"/>
            <a:ext cx="10138729" cy="4405746"/>
          </a:xfrm>
        </p:spPr>
        <p:txBody>
          <a:bodyPr numCol="2">
            <a:normAutofit lnSpcReduction="10000"/>
          </a:bodyPr>
          <a:lstStyle/>
          <a:p>
            <a:r>
              <a:rPr lang="en-US"/>
              <a:t>What I am:</a:t>
            </a:r>
          </a:p>
          <a:p>
            <a:pPr lvl="1"/>
            <a:r>
              <a:rPr lang="en-US"/>
              <a:t>Incident responder</a:t>
            </a:r>
          </a:p>
          <a:p>
            <a:pPr lvl="1"/>
            <a:r>
              <a:rPr lang="en-US"/>
              <a:t>Digital forensics examiner</a:t>
            </a:r>
          </a:p>
          <a:p>
            <a:r>
              <a:rPr lang="en-US"/>
              <a:t>What I am not:</a:t>
            </a:r>
          </a:p>
          <a:p>
            <a:pPr lvl="1"/>
            <a:r>
              <a:rPr lang="en-US"/>
              <a:t>An IT professional</a:t>
            </a:r>
          </a:p>
          <a:p>
            <a:r>
              <a:rPr lang="en-US"/>
              <a:t>What I never have been:</a:t>
            </a:r>
          </a:p>
          <a:p>
            <a:pPr lvl="1"/>
            <a:r>
              <a:rPr lang="en-US"/>
              <a:t>A Sysadmin</a:t>
            </a:r>
          </a:p>
          <a:p>
            <a:r>
              <a:rPr lang="en-US"/>
              <a:t>What I have never done:</a:t>
            </a:r>
          </a:p>
          <a:p>
            <a:pPr lvl="1"/>
            <a:r>
              <a:rPr lang="en-US"/>
              <a:t>Configured Active Directory</a:t>
            </a:r>
          </a:p>
          <a:p>
            <a:pPr lvl="1"/>
            <a:r>
              <a:rPr lang="en-US"/>
              <a:t>Provisioned devices for users</a:t>
            </a:r>
          </a:p>
          <a:p>
            <a:r>
              <a:rPr lang="en-US"/>
              <a:t>Scope:</a:t>
            </a:r>
          </a:p>
          <a:p>
            <a:pPr lvl="1"/>
            <a:r>
              <a:rPr lang="en-US"/>
              <a:t>Windows (cloud or on-prem)</a:t>
            </a:r>
          </a:p>
          <a:p>
            <a:pPr lvl="1"/>
            <a:r>
              <a:rPr lang="en-US"/>
              <a:t>Particularly, the OS partition, but also…</a:t>
            </a:r>
          </a:p>
          <a:p>
            <a:pPr lvl="1"/>
            <a:r>
              <a:rPr lang="en-US"/>
              <a:t>NTFS-formatted data partitions</a:t>
            </a:r>
          </a:p>
          <a:p>
            <a:r>
              <a:rPr lang="en-US"/>
              <a:t>Target audience:</a:t>
            </a:r>
          </a:p>
          <a:p>
            <a:pPr lvl="1"/>
            <a:r>
              <a:rPr lang="en-US"/>
              <a:t>IT professionals</a:t>
            </a:r>
          </a:p>
          <a:p>
            <a:pPr lvl="1"/>
            <a:r>
              <a:rPr lang="en-US"/>
              <a:t>Sysadmins</a:t>
            </a:r>
          </a:p>
          <a:p>
            <a:pPr lvl="1"/>
            <a:r>
              <a:rPr lang="en-US"/>
              <a:t>Anyone else who has influence over the configuration of end user Windows devices</a:t>
            </a:r>
          </a:p>
        </p:txBody>
      </p:sp>
    </p:spTree>
    <p:extLst>
      <p:ext uri="{BB962C8B-B14F-4D97-AF65-F5344CB8AC3E}">
        <p14:creationId xmlns:p14="http://schemas.microsoft.com/office/powerpoint/2010/main" val="2615609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1D25-2FBE-37BA-5026-7DA352D65AA0}"/>
              </a:ext>
            </a:extLst>
          </p:cNvPr>
          <p:cNvSpPr>
            <a:spLocks noGrp="1"/>
          </p:cNvSpPr>
          <p:nvPr>
            <p:ph type="title"/>
          </p:nvPr>
        </p:nvSpPr>
        <p:spPr/>
        <p:txBody>
          <a:bodyPr/>
          <a:lstStyle/>
          <a:p>
            <a:endParaRPr lang="en-US"/>
          </a:p>
        </p:txBody>
      </p:sp>
      <p:pic>
        <p:nvPicPr>
          <p:cNvPr id="9" name="Content Placeholder 8" descr="A screenshot of a computer&#10;&#10;Description automatically generated">
            <a:extLst>
              <a:ext uri="{FF2B5EF4-FFF2-40B4-BE49-F238E27FC236}">
                <a16:creationId xmlns:a16="http://schemas.microsoft.com/office/drawing/2014/main" id="{9F25AC10-161A-0023-761D-B4F19A894E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9950" y="137160"/>
            <a:ext cx="7889964" cy="6583680"/>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3754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8D4B17D9-A52A-821E-D18A-17FD085EC7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9106" y="137160"/>
            <a:ext cx="8213594" cy="6583680"/>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7498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1374-D7A6-AA91-9211-83F2E91D16EC}"/>
              </a:ext>
            </a:extLst>
          </p:cNvPr>
          <p:cNvSpPr>
            <a:spLocks noGrp="1"/>
          </p:cNvSpPr>
          <p:nvPr>
            <p:ph type="title"/>
          </p:nvPr>
        </p:nvSpPr>
        <p:spPr/>
        <p:txBody>
          <a:bodyPr/>
          <a:lstStyle/>
          <a:p>
            <a:r>
              <a:rPr lang="en-US"/>
              <a:t>Importance of File System Monitoring</a:t>
            </a:r>
          </a:p>
        </p:txBody>
      </p:sp>
      <p:sp>
        <p:nvSpPr>
          <p:cNvPr id="3" name="Content Placeholder 2">
            <a:extLst>
              <a:ext uri="{FF2B5EF4-FFF2-40B4-BE49-F238E27FC236}">
                <a16:creationId xmlns:a16="http://schemas.microsoft.com/office/drawing/2014/main" id="{05273FBD-9246-2C7F-D9EE-F122DAC39346}"/>
              </a:ext>
            </a:extLst>
          </p:cNvPr>
          <p:cNvSpPr>
            <a:spLocks noGrp="1"/>
          </p:cNvSpPr>
          <p:nvPr>
            <p:ph idx="1"/>
          </p:nvPr>
        </p:nvSpPr>
        <p:spPr/>
        <p:txBody>
          <a:bodyPr/>
          <a:lstStyle/>
          <a:p>
            <a:r>
              <a:rPr lang="en-US"/>
              <a:t>Imagine how useful months of similar file system activity would be to help answer questions about what a threat actor did within your network</a:t>
            </a:r>
          </a:p>
          <a:p>
            <a:r>
              <a:rPr lang="en-US"/>
              <a:t>The next slide contains what I would look at if I were investigating an endpoint where this same scenario occurred</a:t>
            </a:r>
          </a:p>
          <a:p>
            <a:pPr lvl="1">
              <a:buFont typeface="Courier New"/>
              <a:buChar char="o"/>
            </a:pPr>
            <a:r>
              <a:rPr lang="en-US"/>
              <a:t>CSV output generated from </a:t>
            </a:r>
            <a:r>
              <a:rPr lang="en-US" err="1"/>
              <a:t>MFTECmd</a:t>
            </a:r>
            <a:r>
              <a:rPr lang="en-US"/>
              <a:t> ingested into Timeline Explorer</a:t>
            </a:r>
          </a:p>
          <a:p>
            <a:pPr lvl="1">
              <a:buFont typeface="Courier New"/>
              <a:buChar char="o"/>
            </a:pPr>
            <a:r>
              <a:rPr lang="en-US" err="1"/>
              <a:t>MFTECmd</a:t>
            </a:r>
            <a:r>
              <a:rPr lang="en-US"/>
              <a:t> processes NTFS metadata artifacts, including $MFT and $J</a:t>
            </a:r>
          </a:p>
        </p:txBody>
      </p:sp>
    </p:spTree>
    <p:extLst>
      <p:ext uri="{BB962C8B-B14F-4D97-AF65-F5344CB8AC3E}">
        <p14:creationId xmlns:p14="http://schemas.microsoft.com/office/powerpoint/2010/main" val="4097742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8C24-B733-DFC1-9534-898D24F3BE4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56FBEDC-F954-688E-4800-2F10BD3F00DA}"/>
              </a:ext>
            </a:extLst>
          </p:cNvPr>
          <p:cNvPicPr>
            <a:picLocks noChangeAspect="1"/>
          </p:cNvPicPr>
          <p:nvPr/>
        </p:nvPicPr>
        <p:blipFill>
          <a:blip r:embed="rId2"/>
          <a:stretch>
            <a:fillRect/>
          </a:stretch>
        </p:blipFill>
        <p:spPr>
          <a:xfrm>
            <a:off x="1770837" y="0"/>
            <a:ext cx="8650325" cy="685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28281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FE0DBE-B76B-0154-22A9-CF9A94AEC436}"/>
              </a:ext>
            </a:extLst>
          </p:cNvPr>
          <p:cNvSpPr>
            <a:spLocks noGrp="1"/>
          </p:cNvSpPr>
          <p:nvPr>
            <p:ph idx="1"/>
          </p:nvPr>
        </p:nvSpPr>
        <p:spPr>
          <a:xfrm>
            <a:off x="1290181" y="81887"/>
            <a:ext cx="2896412" cy="6694225"/>
          </a:xfrm>
        </p:spPr>
        <p:txBody>
          <a:bodyPr/>
          <a:lstStyle/>
          <a:p>
            <a:r>
              <a:rPr lang="en-US"/>
              <a:t>Tools like Everything by </a:t>
            </a:r>
            <a:r>
              <a:rPr lang="en-US" err="1"/>
              <a:t>VoidTools</a:t>
            </a:r>
            <a:r>
              <a:rPr lang="en-US"/>
              <a:t> can be used to search and monitor file system activity</a:t>
            </a:r>
          </a:p>
          <a:p>
            <a:r>
              <a:rPr lang="en-US"/>
              <a:t>I prefer the Alpha version because of Dark Mode and more advanced features</a:t>
            </a:r>
          </a:p>
          <a:p>
            <a:endParaRPr lang="en-US"/>
          </a:p>
        </p:txBody>
      </p:sp>
      <p:pic>
        <p:nvPicPr>
          <p:cNvPr id="9" name="Content Placeholder 8" descr="A screenshot of a computer program">
            <a:extLst>
              <a:ext uri="{FF2B5EF4-FFF2-40B4-BE49-F238E27FC236}">
                <a16:creationId xmlns:a16="http://schemas.microsoft.com/office/drawing/2014/main" id="{7AF5FAAE-A4F9-43B7-F3F1-033E8768C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361" y="81887"/>
            <a:ext cx="7571507" cy="66942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92151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C8A8-632D-49EB-FC19-2F1B6ECE24BF}"/>
              </a:ext>
            </a:extLst>
          </p:cNvPr>
          <p:cNvSpPr>
            <a:spLocks noGrp="1"/>
          </p:cNvSpPr>
          <p:nvPr>
            <p:ph type="title"/>
          </p:nvPr>
        </p:nvSpPr>
        <p:spPr/>
        <p:txBody>
          <a:bodyPr/>
          <a:lstStyle/>
          <a:p>
            <a:r>
              <a:rPr lang="en-US"/>
              <a:t>Checking $J Status</a:t>
            </a:r>
          </a:p>
        </p:txBody>
      </p:sp>
      <p:sp>
        <p:nvSpPr>
          <p:cNvPr id="3" name="Content Placeholder 2">
            <a:extLst>
              <a:ext uri="{FF2B5EF4-FFF2-40B4-BE49-F238E27FC236}">
                <a16:creationId xmlns:a16="http://schemas.microsoft.com/office/drawing/2014/main" id="{CBE4A2FA-9B0F-428A-EB0D-7A454956953B}"/>
              </a:ext>
            </a:extLst>
          </p:cNvPr>
          <p:cNvSpPr>
            <a:spLocks noGrp="1"/>
          </p:cNvSpPr>
          <p:nvPr>
            <p:ph idx="1"/>
          </p:nvPr>
        </p:nvSpPr>
        <p:spPr>
          <a:xfrm>
            <a:off x="1484310" y="1995055"/>
            <a:ext cx="10018713" cy="1752599"/>
          </a:xfrm>
        </p:spPr>
        <p:txBody>
          <a:bodyPr/>
          <a:lstStyle/>
          <a:p>
            <a:r>
              <a:rPr lang="en-US" err="1"/>
              <a:t>fsutil</a:t>
            </a:r>
            <a:r>
              <a:rPr lang="en-US"/>
              <a:t> </a:t>
            </a:r>
            <a:r>
              <a:rPr lang="en-US" err="1"/>
              <a:t>usn</a:t>
            </a:r>
            <a:r>
              <a:rPr lang="en-US"/>
              <a:t> </a:t>
            </a:r>
            <a:r>
              <a:rPr lang="en-US" err="1"/>
              <a:t>queryjournal</a:t>
            </a:r>
            <a:r>
              <a:rPr lang="en-US"/>
              <a:t> C:</a:t>
            </a:r>
          </a:p>
          <a:p>
            <a:r>
              <a:rPr lang="en-US" err="1"/>
              <a:t>fsutil</a:t>
            </a:r>
            <a:r>
              <a:rPr lang="en-US"/>
              <a:t> </a:t>
            </a:r>
            <a:r>
              <a:rPr lang="en-US" err="1"/>
              <a:t>usn</a:t>
            </a:r>
            <a:r>
              <a:rPr lang="en-US"/>
              <a:t> </a:t>
            </a:r>
            <a:r>
              <a:rPr lang="en-US" err="1"/>
              <a:t>createjournal</a:t>
            </a:r>
            <a:r>
              <a:rPr lang="en-US"/>
              <a:t> m=2147483648 C:</a:t>
            </a:r>
          </a:p>
          <a:p>
            <a:r>
              <a:rPr lang="en-US" err="1"/>
              <a:t>fsutil</a:t>
            </a:r>
            <a:r>
              <a:rPr lang="en-US"/>
              <a:t> </a:t>
            </a:r>
            <a:r>
              <a:rPr lang="en-US" err="1"/>
              <a:t>usn</a:t>
            </a:r>
            <a:r>
              <a:rPr lang="en-US"/>
              <a:t> </a:t>
            </a:r>
            <a:r>
              <a:rPr lang="en-US" err="1"/>
              <a:t>queryjournal</a:t>
            </a:r>
            <a:r>
              <a:rPr lang="en-US"/>
              <a:t> C:</a:t>
            </a:r>
          </a:p>
        </p:txBody>
      </p:sp>
      <p:pic>
        <p:nvPicPr>
          <p:cNvPr id="6" name="Picture 5" descr="A screen shot of a computer&#10;&#10;Description automatically generated">
            <a:extLst>
              <a:ext uri="{FF2B5EF4-FFF2-40B4-BE49-F238E27FC236}">
                <a16:creationId xmlns:a16="http://schemas.microsoft.com/office/drawing/2014/main" id="{896B85BB-3756-0CF0-70CD-B73864037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3747654"/>
            <a:ext cx="10591800" cy="30670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85093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99DC-E9A9-2C93-4C46-522EAFECCF95}"/>
              </a:ext>
            </a:extLst>
          </p:cNvPr>
          <p:cNvSpPr>
            <a:spLocks noGrp="1"/>
          </p:cNvSpPr>
          <p:nvPr>
            <p:ph type="title"/>
          </p:nvPr>
        </p:nvSpPr>
        <p:spPr/>
        <p:txBody>
          <a:bodyPr/>
          <a:lstStyle/>
          <a:p>
            <a:r>
              <a:rPr lang="en-US"/>
              <a:t>5. SRUM (System Resource Usage Monitor)</a:t>
            </a:r>
          </a:p>
        </p:txBody>
      </p:sp>
      <p:sp>
        <p:nvSpPr>
          <p:cNvPr id="3" name="Content Placeholder 2">
            <a:extLst>
              <a:ext uri="{FF2B5EF4-FFF2-40B4-BE49-F238E27FC236}">
                <a16:creationId xmlns:a16="http://schemas.microsoft.com/office/drawing/2014/main" id="{0762FB63-DA72-2018-5832-04990F902E4F}"/>
              </a:ext>
            </a:extLst>
          </p:cNvPr>
          <p:cNvSpPr>
            <a:spLocks noGrp="1"/>
          </p:cNvSpPr>
          <p:nvPr>
            <p:ph idx="1"/>
          </p:nvPr>
        </p:nvSpPr>
        <p:spPr>
          <a:xfrm>
            <a:off x="1484310" y="2055823"/>
            <a:ext cx="10018713" cy="4420547"/>
          </a:xfrm>
        </p:spPr>
        <p:txBody>
          <a:bodyPr>
            <a:normAutofit fontScale="92500" lnSpcReduction="10000"/>
          </a:bodyPr>
          <a:lstStyle/>
          <a:p>
            <a:r>
              <a:rPr lang="en-US"/>
              <a:t>Stores data found in Task Manager/Resource Monitor</a:t>
            </a:r>
          </a:p>
          <a:p>
            <a:r>
              <a:rPr lang="en-US"/>
              <a:t>Useful for evidence of execution and network activity (</a:t>
            </a:r>
            <a:r>
              <a:rPr lang="en-US" err="1"/>
              <a:t>BytesSent</a:t>
            </a:r>
            <a:r>
              <a:rPr lang="en-US"/>
              <a:t>/</a:t>
            </a:r>
            <a:r>
              <a:rPr lang="en-US" err="1"/>
              <a:t>BytesReceived</a:t>
            </a:r>
            <a:r>
              <a:rPr lang="en-US"/>
              <a:t>)</a:t>
            </a:r>
          </a:p>
          <a:p>
            <a:r>
              <a:rPr lang="en-US"/>
              <a:t>Requires the </a:t>
            </a:r>
            <a:r>
              <a:rPr lang="en-US" b="1" u="sng"/>
              <a:t>Diagnostic Policy Service</a:t>
            </a:r>
            <a:r>
              <a:rPr lang="en-US"/>
              <a:t> to be running!</a:t>
            </a:r>
          </a:p>
          <a:p>
            <a:r>
              <a:rPr lang="en-US"/>
              <a:t>ESE Database that records every minute to RAM, every hour (59-61ish minutes) to disk (</a:t>
            </a:r>
            <a:r>
              <a:rPr lang="en-US" b="1"/>
              <a:t>C:\Windows\System32\</a:t>
            </a:r>
            <a:r>
              <a:rPr lang="en-US" b="1" err="1"/>
              <a:t>sru</a:t>
            </a:r>
            <a:r>
              <a:rPr lang="en-US" b="1"/>
              <a:t>\SRUDB.dat</a:t>
            </a:r>
            <a:r>
              <a:rPr lang="en-US"/>
              <a:t>), contains 90 days of data</a:t>
            </a:r>
          </a:p>
          <a:p>
            <a:r>
              <a:rPr lang="en-US"/>
              <a:t>Workstations</a:t>
            </a:r>
          </a:p>
          <a:p>
            <a:pPr lvl="1"/>
            <a:r>
              <a:rPr lang="en-US" err="1"/>
              <a:t>AppResourceInfo</a:t>
            </a:r>
            <a:r>
              <a:rPr lang="en-US"/>
              <a:t> – Records what applications were running (evidence of execution)</a:t>
            </a:r>
          </a:p>
          <a:p>
            <a:pPr lvl="1"/>
            <a:r>
              <a:rPr lang="en-US" err="1"/>
              <a:t>NetworkUsages</a:t>
            </a:r>
            <a:r>
              <a:rPr lang="en-US"/>
              <a:t> – Records bytes sent/bytes received by applications (data exfil)</a:t>
            </a:r>
          </a:p>
          <a:p>
            <a:r>
              <a:rPr lang="en-US"/>
              <a:t>Server</a:t>
            </a:r>
          </a:p>
          <a:p>
            <a:pPr lvl="1"/>
            <a:r>
              <a:rPr lang="en-US"/>
              <a:t>Different tables, not as forensically relevant at this time. Needs more research!</a:t>
            </a:r>
          </a:p>
        </p:txBody>
      </p:sp>
    </p:spTree>
    <p:extLst>
      <p:ext uri="{BB962C8B-B14F-4D97-AF65-F5344CB8AC3E}">
        <p14:creationId xmlns:p14="http://schemas.microsoft.com/office/powerpoint/2010/main" val="1089167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9510-8911-E6DE-04F9-4484FAE25D2A}"/>
              </a:ext>
            </a:extLst>
          </p:cNvPr>
          <p:cNvSpPr>
            <a:spLocks noGrp="1"/>
          </p:cNvSpPr>
          <p:nvPr>
            <p:ph type="title"/>
          </p:nvPr>
        </p:nvSpPr>
        <p:spPr>
          <a:xfrm>
            <a:off x="1503693" y="90815"/>
            <a:ext cx="10018713" cy="898742"/>
          </a:xfrm>
        </p:spPr>
        <p:txBody>
          <a:bodyPr/>
          <a:lstStyle/>
          <a:p>
            <a:r>
              <a:rPr lang="en-US"/>
              <a:t>SRUM (</a:t>
            </a:r>
            <a:r>
              <a:rPr lang="en-US" err="1"/>
              <a:t>AppResourceInfo</a:t>
            </a:r>
            <a:r>
              <a:rPr lang="en-US"/>
              <a:t>)</a:t>
            </a:r>
          </a:p>
        </p:txBody>
      </p:sp>
      <p:pic>
        <p:nvPicPr>
          <p:cNvPr id="6" name="Picture 5">
            <a:extLst>
              <a:ext uri="{FF2B5EF4-FFF2-40B4-BE49-F238E27FC236}">
                <a16:creationId xmlns:a16="http://schemas.microsoft.com/office/drawing/2014/main" id="{906486C9-8034-249E-0637-D6A73BE03DA4}"/>
              </a:ext>
            </a:extLst>
          </p:cNvPr>
          <p:cNvPicPr>
            <a:picLocks noChangeAspect="1"/>
          </p:cNvPicPr>
          <p:nvPr/>
        </p:nvPicPr>
        <p:blipFill>
          <a:blip r:embed="rId2"/>
          <a:stretch>
            <a:fillRect/>
          </a:stretch>
        </p:blipFill>
        <p:spPr>
          <a:xfrm>
            <a:off x="1038857" y="989557"/>
            <a:ext cx="10114286" cy="5742857"/>
          </a:xfrm>
          <a:prstGeom prst="rect">
            <a:avLst/>
          </a:prstGeom>
        </p:spPr>
      </p:pic>
    </p:spTree>
    <p:extLst>
      <p:ext uri="{BB962C8B-B14F-4D97-AF65-F5344CB8AC3E}">
        <p14:creationId xmlns:p14="http://schemas.microsoft.com/office/powerpoint/2010/main" val="3880159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4D0F-63DB-B1AD-2A66-5E4C5805E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474D0-98C7-999A-72E4-69967322170A}"/>
              </a:ext>
            </a:extLst>
          </p:cNvPr>
          <p:cNvSpPr>
            <a:spLocks noGrp="1"/>
          </p:cNvSpPr>
          <p:nvPr>
            <p:ph type="title"/>
          </p:nvPr>
        </p:nvSpPr>
        <p:spPr/>
        <p:txBody>
          <a:bodyPr/>
          <a:lstStyle/>
          <a:p>
            <a:r>
              <a:rPr lang="en-US"/>
              <a:t>SRUM (</a:t>
            </a:r>
            <a:r>
              <a:rPr lang="en-US" err="1"/>
              <a:t>AppResourceInfo</a:t>
            </a:r>
            <a:r>
              <a:rPr lang="en-US"/>
              <a:t>)</a:t>
            </a:r>
          </a:p>
        </p:txBody>
      </p:sp>
      <p:pic>
        <p:nvPicPr>
          <p:cNvPr id="4" name="Picture 3">
            <a:extLst>
              <a:ext uri="{FF2B5EF4-FFF2-40B4-BE49-F238E27FC236}">
                <a16:creationId xmlns:a16="http://schemas.microsoft.com/office/drawing/2014/main" id="{DB007B36-CB45-A51E-2B8E-0D67DCA5E780}"/>
              </a:ext>
            </a:extLst>
          </p:cNvPr>
          <p:cNvPicPr>
            <a:picLocks noChangeAspect="1"/>
          </p:cNvPicPr>
          <p:nvPr/>
        </p:nvPicPr>
        <p:blipFill>
          <a:blip r:embed="rId2"/>
          <a:stretch>
            <a:fillRect/>
          </a:stretch>
        </p:blipFill>
        <p:spPr>
          <a:xfrm>
            <a:off x="1206519" y="2070847"/>
            <a:ext cx="10574296" cy="45496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33393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4EA49-F42E-33B9-B328-A85780531FA3}"/>
              </a:ext>
            </a:extLst>
          </p:cNvPr>
          <p:cNvPicPr>
            <a:picLocks noChangeAspect="1"/>
          </p:cNvPicPr>
          <p:nvPr/>
        </p:nvPicPr>
        <p:blipFill>
          <a:blip r:embed="rId2"/>
          <a:stretch>
            <a:fillRect/>
          </a:stretch>
        </p:blipFill>
        <p:spPr>
          <a:xfrm>
            <a:off x="2341207" y="223288"/>
            <a:ext cx="7968265" cy="6411424"/>
          </a:xfrm>
          <a:prstGeom prst="rect">
            <a:avLst/>
          </a:prstGeom>
        </p:spPr>
      </p:pic>
    </p:spTree>
    <p:extLst>
      <p:ext uri="{BB962C8B-B14F-4D97-AF65-F5344CB8AC3E}">
        <p14:creationId xmlns:p14="http://schemas.microsoft.com/office/powerpoint/2010/main" val="3769748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0DCAF-21CE-3D4D-ADCB-FA9EAF6B5781}"/>
              </a:ext>
            </a:extLst>
          </p:cNvPr>
          <p:cNvSpPr>
            <a:spLocks noGrp="1"/>
          </p:cNvSpPr>
          <p:nvPr>
            <p:ph type="title"/>
          </p:nvPr>
        </p:nvSpPr>
        <p:spPr/>
        <p:txBody>
          <a:bodyPr/>
          <a:lstStyle/>
          <a:p>
            <a:r>
              <a:rPr lang="en-US"/>
              <a:t>Key Questions and Objectives</a:t>
            </a:r>
          </a:p>
        </p:txBody>
      </p:sp>
      <p:sp>
        <p:nvSpPr>
          <p:cNvPr id="3" name="Content Placeholder 2">
            <a:extLst>
              <a:ext uri="{FF2B5EF4-FFF2-40B4-BE49-F238E27FC236}">
                <a16:creationId xmlns:a16="http://schemas.microsoft.com/office/drawing/2014/main" id="{4E4552C2-EAD2-0CF3-B5F1-0E04D95E9479}"/>
              </a:ext>
            </a:extLst>
          </p:cNvPr>
          <p:cNvSpPr>
            <a:spLocks noGrp="1"/>
          </p:cNvSpPr>
          <p:nvPr>
            <p:ph idx="1"/>
          </p:nvPr>
        </p:nvSpPr>
        <p:spPr>
          <a:xfrm>
            <a:off x="1484311" y="2133600"/>
            <a:ext cx="5767094" cy="4387702"/>
          </a:xfrm>
        </p:spPr>
        <p:txBody>
          <a:bodyPr>
            <a:normAutofit/>
          </a:bodyPr>
          <a:lstStyle/>
          <a:p>
            <a:r>
              <a:rPr lang="en-US"/>
              <a:t>2 main questions (examiner)</a:t>
            </a:r>
          </a:p>
          <a:p>
            <a:pPr lvl="1"/>
            <a:r>
              <a:rPr lang="en-US"/>
              <a:t>Does the artifact exist? </a:t>
            </a:r>
          </a:p>
          <a:p>
            <a:pPr lvl="1"/>
            <a:r>
              <a:rPr lang="en-US"/>
              <a:t>Does it cover the timeframe of interest?</a:t>
            </a:r>
          </a:p>
          <a:p>
            <a:r>
              <a:rPr lang="en-US"/>
              <a:t>2 main objectives (sysadmin)</a:t>
            </a:r>
          </a:p>
          <a:p>
            <a:pPr lvl="1"/>
            <a:r>
              <a:rPr lang="en-US"/>
              <a:t>Ensure the most helpful forensic artifacts exist</a:t>
            </a:r>
          </a:p>
          <a:p>
            <a:pPr lvl="1"/>
            <a:r>
              <a:rPr lang="en-US"/>
              <a:t>Ensure the most helpful forensic artifacts cover the timeframe of interest</a:t>
            </a:r>
          </a:p>
          <a:p>
            <a:r>
              <a:rPr lang="en-US"/>
              <a:t>Prevention is ideal, but detection is a must</a:t>
            </a:r>
          </a:p>
        </p:txBody>
      </p:sp>
      <p:pic>
        <p:nvPicPr>
          <p:cNvPr id="4" name="Picture 3">
            <a:extLst>
              <a:ext uri="{FF2B5EF4-FFF2-40B4-BE49-F238E27FC236}">
                <a16:creationId xmlns:a16="http://schemas.microsoft.com/office/drawing/2014/main" id="{CDD70806-FADE-B7E4-7138-A4DBE3CA17CC}"/>
              </a:ext>
            </a:extLst>
          </p:cNvPr>
          <p:cNvPicPr>
            <a:picLocks noChangeAspect="1"/>
          </p:cNvPicPr>
          <p:nvPr/>
        </p:nvPicPr>
        <p:blipFill>
          <a:blip r:embed="rId3"/>
          <a:stretch>
            <a:fillRect/>
          </a:stretch>
        </p:blipFill>
        <p:spPr>
          <a:xfrm>
            <a:off x="7187183" y="2632213"/>
            <a:ext cx="4847619" cy="3390476"/>
          </a:xfrm>
          <a:prstGeom prst="rect">
            <a:avLst/>
          </a:prstGeom>
        </p:spPr>
      </p:pic>
    </p:spTree>
    <p:extLst>
      <p:ext uri="{BB962C8B-B14F-4D97-AF65-F5344CB8AC3E}">
        <p14:creationId xmlns:p14="http://schemas.microsoft.com/office/powerpoint/2010/main" val="3304714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78DCF-BD16-3858-DE67-3AAB0BD95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23937B-EE7D-B0B2-6BFA-8F8D37C93655}"/>
              </a:ext>
            </a:extLst>
          </p:cNvPr>
          <p:cNvSpPr>
            <a:spLocks noGrp="1"/>
          </p:cNvSpPr>
          <p:nvPr>
            <p:ph type="title"/>
          </p:nvPr>
        </p:nvSpPr>
        <p:spPr/>
        <p:txBody>
          <a:bodyPr/>
          <a:lstStyle/>
          <a:p>
            <a:r>
              <a:rPr lang="en-US"/>
              <a:t>SRUM (</a:t>
            </a:r>
            <a:r>
              <a:rPr lang="en-US" err="1"/>
              <a:t>NetworkUsages</a:t>
            </a:r>
            <a:r>
              <a:rPr lang="en-US"/>
              <a:t>)</a:t>
            </a:r>
          </a:p>
        </p:txBody>
      </p:sp>
      <p:sp>
        <p:nvSpPr>
          <p:cNvPr id="3" name="Content Placeholder 2">
            <a:extLst>
              <a:ext uri="{FF2B5EF4-FFF2-40B4-BE49-F238E27FC236}">
                <a16:creationId xmlns:a16="http://schemas.microsoft.com/office/drawing/2014/main" id="{100601FF-6B40-80AF-68B4-857BC75AD5E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93E5193-5D21-2C6E-084B-7C636FE56EEE}"/>
              </a:ext>
            </a:extLst>
          </p:cNvPr>
          <p:cNvPicPr>
            <a:picLocks noChangeAspect="1"/>
          </p:cNvPicPr>
          <p:nvPr/>
        </p:nvPicPr>
        <p:blipFill>
          <a:blip r:embed="rId2"/>
          <a:stretch>
            <a:fillRect/>
          </a:stretch>
        </p:blipFill>
        <p:spPr>
          <a:xfrm>
            <a:off x="57546" y="2361459"/>
            <a:ext cx="12076908" cy="39800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7195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73B88-C0AD-EBEC-F20B-5AE4F28CB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6D529-F020-EEE8-AFB7-56F6F1198D7F}"/>
              </a:ext>
            </a:extLst>
          </p:cNvPr>
          <p:cNvSpPr>
            <a:spLocks noGrp="1"/>
          </p:cNvSpPr>
          <p:nvPr>
            <p:ph type="title"/>
          </p:nvPr>
        </p:nvSpPr>
        <p:spPr/>
        <p:txBody>
          <a:bodyPr/>
          <a:lstStyle/>
          <a:p>
            <a:r>
              <a:rPr lang="en-US"/>
              <a:t>SRUM (</a:t>
            </a:r>
            <a:r>
              <a:rPr lang="en-US" err="1"/>
              <a:t>NetworkUsages</a:t>
            </a:r>
            <a:r>
              <a:rPr lang="en-US"/>
              <a:t>)</a:t>
            </a:r>
          </a:p>
        </p:txBody>
      </p:sp>
      <p:sp>
        <p:nvSpPr>
          <p:cNvPr id="3" name="Content Placeholder 2">
            <a:extLst>
              <a:ext uri="{FF2B5EF4-FFF2-40B4-BE49-F238E27FC236}">
                <a16:creationId xmlns:a16="http://schemas.microsoft.com/office/drawing/2014/main" id="{17939BB6-2F26-C0D0-DC5A-9EAAF489B8C0}"/>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C9EBD87-9A2C-6215-B8F4-9311034A7FBD}"/>
              </a:ext>
            </a:extLst>
          </p:cNvPr>
          <p:cNvPicPr>
            <a:picLocks noChangeAspect="1"/>
          </p:cNvPicPr>
          <p:nvPr/>
        </p:nvPicPr>
        <p:blipFill>
          <a:blip r:embed="rId2"/>
          <a:stretch>
            <a:fillRect/>
          </a:stretch>
        </p:blipFill>
        <p:spPr>
          <a:xfrm>
            <a:off x="688976" y="2102281"/>
            <a:ext cx="11295238" cy="3361905"/>
          </a:xfrm>
          <a:prstGeom prst="rect">
            <a:avLst/>
          </a:prstGeom>
          <a:effectLst>
            <a:outerShdw blurRad="50800" dist="38100" dir="2700000" algn="tl" rotWithShape="0">
              <a:prstClr val="black">
                <a:alpha val="40000"/>
              </a:prstClr>
            </a:outerShdw>
          </a:effectLst>
        </p:spPr>
      </p:pic>
      <p:sp>
        <p:nvSpPr>
          <p:cNvPr id="7" name="Content Placeholder 2">
            <a:extLst>
              <a:ext uri="{FF2B5EF4-FFF2-40B4-BE49-F238E27FC236}">
                <a16:creationId xmlns:a16="http://schemas.microsoft.com/office/drawing/2014/main" id="{332EC63E-ED1F-F659-3471-B6E3DD8DC199}"/>
              </a:ext>
            </a:extLst>
          </p:cNvPr>
          <p:cNvSpPr txBox="1">
            <a:spLocks/>
          </p:cNvSpPr>
          <p:nvPr/>
        </p:nvSpPr>
        <p:spPr>
          <a:xfrm>
            <a:off x="1888244" y="5539299"/>
            <a:ext cx="10018713" cy="107309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t>Example of what data exfiltration could look like by a process</a:t>
            </a:r>
          </a:p>
          <a:p>
            <a:r>
              <a:rPr lang="en-US"/>
              <a:t>This is Directory Opus likely copying files onto my NAS</a:t>
            </a:r>
          </a:p>
        </p:txBody>
      </p:sp>
    </p:spTree>
    <p:extLst>
      <p:ext uri="{BB962C8B-B14F-4D97-AF65-F5344CB8AC3E}">
        <p14:creationId xmlns:p14="http://schemas.microsoft.com/office/powerpoint/2010/main" val="2451325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36E4F9-376E-7738-C999-BB58805C7629}"/>
              </a:ext>
            </a:extLst>
          </p:cNvPr>
          <p:cNvPicPr>
            <a:picLocks noGrp="1" noChangeAspect="1"/>
          </p:cNvPicPr>
          <p:nvPr>
            <p:ph idx="1"/>
          </p:nvPr>
        </p:nvPicPr>
        <p:blipFill>
          <a:blip r:embed="rId2"/>
          <a:stretch>
            <a:fillRect/>
          </a:stretch>
        </p:blipFill>
        <p:spPr>
          <a:xfrm>
            <a:off x="1997812" y="131516"/>
            <a:ext cx="8196376" cy="6594968"/>
          </a:xfrm>
        </p:spPr>
      </p:pic>
    </p:spTree>
    <p:extLst>
      <p:ext uri="{BB962C8B-B14F-4D97-AF65-F5344CB8AC3E}">
        <p14:creationId xmlns:p14="http://schemas.microsoft.com/office/powerpoint/2010/main" val="3164895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209D-44B7-EDD0-5C7E-1F0409B494CC}"/>
              </a:ext>
            </a:extLst>
          </p:cNvPr>
          <p:cNvSpPr>
            <a:spLocks noGrp="1"/>
          </p:cNvSpPr>
          <p:nvPr>
            <p:ph type="title"/>
          </p:nvPr>
        </p:nvSpPr>
        <p:spPr/>
        <p:txBody>
          <a:bodyPr/>
          <a:lstStyle/>
          <a:p>
            <a:r>
              <a:rPr lang="en-US"/>
              <a:t>6. Volume Shadow Copies (VSCs)</a:t>
            </a:r>
          </a:p>
        </p:txBody>
      </p:sp>
      <p:sp>
        <p:nvSpPr>
          <p:cNvPr id="3" name="Content Placeholder 2">
            <a:extLst>
              <a:ext uri="{FF2B5EF4-FFF2-40B4-BE49-F238E27FC236}">
                <a16:creationId xmlns:a16="http://schemas.microsoft.com/office/drawing/2014/main" id="{4A25AC22-2E42-F676-E707-F211C41F39BC}"/>
              </a:ext>
            </a:extLst>
          </p:cNvPr>
          <p:cNvSpPr>
            <a:spLocks noGrp="1"/>
          </p:cNvSpPr>
          <p:nvPr>
            <p:ph idx="1"/>
          </p:nvPr>
        </p:nvSpPr>
        <p:spPr/>
        <p:txBody>
          <a:bodyPr>
            <a:normAutofit/>
          </a:bodyPr>
          <a:lstStyle/>
          <a:p>
            <a:r>
              <a:rPr lang="en-US">
                <a:hlinkClick r:id="rId2"/>
              </a:rPr>
              <a:t>Volume Shadow Copy Service (VSS)</a:t>
            </a:r>
            <a:r>
              <a:rPr lang="en-US"/>
              <a:t> has been around since Windows XP</a:t>
            </a:r>
          </a:p>
          <a:p>
            <a:pPr lvl="1"/>
            <a:r>
              <a:rPr lang="en-US"/>
              <a:t>System Restore and Windows Server Backup rely on this</a:t>
            </a:r>
          </a:p>
          <a:p>
            <a:r>
              <a:rPr lang="en-US"/>
              <a:t>Goal: have </a:t>
            </a:r>
            <a:r>
              <a:rPr lang="en-US" b="1" u="sng"/>
              <a:t>more than zero</a:t>
            </a:r>
            <a:r>
              <a:rPr lang="en-US"/>
              <a:t> Volume Shadow Copies when you provide a forensic image (E01) of a host of interest</a:t>
            </a:r>
          </a:p>
          <a:p>
            <a:r>
              <a:rPr lang="en-US" err="1"/>
              <a:t>vssadmin</a:t>
            </a:r>
            <a:r>
              <a:rPr lang="en-US"/>
              <a:t> resize </a:t>
            </a:r>
            <a:r>
              <a:rPr lang="en-US" err="1"/>
              <a:t>shadowstorage</a:t>
            </a:r>
            <a:r>
              <a:rPr lang="en-US"/>
              <a:t> /For=C: /On=C: /</a:t>
            </a:r>
            <a:r>
              <a:rPr lang="en-US" err="1"/>
              <a:t>MaxSize</a:t>
            </a:r>
            <a:r>
              <a:rPr lang="en-US"/>
              <a:t>=20%</a:t>
            </a:r>
          </a:p>
        </p:txBody>
      </p:sp>
    </p:spTree>
    <p:extLst>
      <p:ext uri="{BB962C8B-B14F-4D97-AF65-F5344CB8AC3E}">
        <p14:creationId xmlns:p14="http://schemas.microsoft.com/office/powerpoint/2010/main" val="3524676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6C1F0-03BE-246C-89CD-4C363C665164}"/>
              </a:ext>
            </a:extLst>
          </p:cNvPr>
          <p:cNvSpPr>
            <a:spLocks noGrp="1"/>
          </p:cNvSpPr>
          <p:nvPr>
            <p:ph type="title"/>
          </p:nvPr>
        </p:nvSpPr>
        <p:spPr/>
        <p:txBody>
          <a:bodyPr/>
          <a:lstStyle/>
          <a:p>
            <a:r>
              <a:rPr lang="en-US" err="1"/>
              <a:t>VssAdmin</a:t>
            </a:r>
            <a:endParaRPr lang="en-US"/>
          </a:p>
        </p:txBody>
      </p:sp>
      <p:sp>
        <p:nvSpPr>
          <p:cNvPr id="3" name="Content Placeholder 2">
            <a:extLst>
              <a:ext uri="{FF2B5EF4-FFF2-40B4-BE49-F238E27FC236}">
                <a16:creationId xmlns:a16="http://schemas.microsoft.com/office/drawing/2014/main" id="{F95A0984-52FB-D355-AB58-EC1883998765}"/>
              </a:ext>
            </a:extLst>
          </p:cNvPr>
          <p:cNvSpPr>
            <a:spLocks noGrp="1"/>
          </p:cNvSpPr>
          <p:nvPr>
            <p:ph idx="1"/>
          </p:nvPr>
        </p:nvSpPr>
        <p:spPr>
          <a:xfrm>
            <a:off x="1484310" y="2091018"/>
            <a:ext cx="10018713" cy="4565275"/>
          </a:xfrm>
        </p:spPr>
        <p:txBody>
          <a:bodyPr numCol="2">
            <a:normAutofit/>
          </a:bodyPr>
          <a:lstStyle/>
          <a:p>
            <a:r>
              <a:rPr lang="en-US" err="1"/>
              <a:t>VssAdmin</a:t>
            </a:r>
            <a:r>
              <a:rPr lang="en-US"/>
              <a:t> is a LOLBIN</a:t>
            </a:r>
          </a:p>
          <a:p>
            <a:pPr lvl="1"/>
            <a:r>
              <a:rPr lang="en-US" b="1"/>
              <a:t>L</a:t>
            </a:r>
            <a:r>
              <a:rPr lang="en-US"/>
              <a:t>iving </a:t>
            </a:r>
            <a:r>
              <a:rPr lang="en-US" b="1"/>
              <a:t>O</a:t>
            </a:r>
            <a:r>
              <a:rPr lang="en-US"/>
              <a:t>ff the </a:t>
            </a:r>
            <a:r>
              <a:rPr lang="en-US" b="1"/>
              <a:t>L</a:t>
            </a:r>
            <a:r>
              <a:rPr lang="en-US"/>
              <a:t>and </a:t>
            </a:r>
            <a:r>
              <a:rPr lang="en-US" b="1" err="1"/>
              <a:t>BIN</a:t>
            </a:r>
            <a:r>
              <a:rPr lang="en-US" err="1"/>
              <a:t>ary</a:t>
            </a:r>
            <a:endParaRPr lang="en-US"/>
          </a:p>
          <a:p>
            <a:pPr lvl="1"/>
            <a:r>
              <a:rPr lang="en-US"/>
              <a:t>Signed by Microsoft</a:t>
            </a:r>
          </a:p>
          <a:p>
            <a:pPr lvl="1"/>
            <a:r>
              <a:rPr lang="en-US"/>
              <a:t>Ships with Windows</a:t>
            </a:r>
          </a:p>
          <a:p>
            <a:r>
              <a:rPr lang="en-US"/>
              <a:t>BONUS: </a:t>
            </a:r>
            <a:r>
              <a:rPr lang="en-US">
                <a:ea typeface="+mn-lt"/>
                <a:cs typeface="+mn-lt"/>
                <a:hlinkClick r:id="rId2"/>
              </a:rPr>
              <a:t>LOLBAS</a:t>
            </a:r>
            <a:r>
              <a:rPr lang="en-US">
                <a:ea typeface="+mn-lt"/>
                <a:cs typeface="+mn-lt"/>
              </a:rPr>
              <a:t> (binaries, scripts, libraries)</a:t>
            </a:r>
          </a:p>
          <a:p>
            <a:pPr lvl="1"/>
            <a:r>
              <a:rPr lang="en-US"/>
              <a:t>W11 24H2  (clean install)</a:t>
            </a:r>
          </a:p>
          <a:p>
            <a:pPr lvl="2"/>
            <a:r>
              <a:rPr lang="en-US"/>
              <a:t>~941 executables</a:t>
            </a:r>
          </a:p>
          <a:p>
            <a:pPr lvl="2"/>
            <a:r>
              <a:rPr lang="en-US"/>
              <a:t>~5591 DLL files</a:t>
            </a:r>
          </a:p>
          <a:p>
            <a:endParaRPr lang="en-US"/>
          </a:p>
          <a:p>
            <a:r>
              <a:rPr lang="en-US"/>
              <a:t>Example commands</a:t>
            </a:r>
          </a:p>
          <a:p>
            <a:pPr lvl="1"/>
            <a:r>
              <a:rPr lang="en-US" err="1"/>
              <a:t>vssadmin</a:t>
            </a:r>
            <a:r>
              <a:rPr lang="en-US"/>
              <a:t> create shadow</a:t>
            </a:r>
          </a:p>
          <a:p>
            <a:pPr lvl="2"/>
            <a:r>
              <a:rPr lang="en-US"/>
              <a:t>Creates a new shadow copy</a:t>
            </a:r>
          </a:p>
          <a:p>
            <a:pPr lvl="1"/>
            <a:r>
              <a:rPr lang="en-US" err="1">
                <a:solidFill>
                  <a:srgbClr val="FF0000"/>
                </a:solidFill>
              </a:rPr>
              <a:t>vssadmin</a:t>
            </a:r>
            <a:r>
              <a:rPr lang="en-US">
                <a:solidFill>
                  <a:srgbClr val="FF0000"/>
                </a:solidFill>
              </a:rPr>
              <a:t> delete shadows</a:t>
            </a:r>
          </a:p>
          <a:p>
            <a:pPr lvl="2"/>
            <a:r>
              <a:rPr lang="en-US"/>
              <a:t>Deletes shadow copies</a:t>
            </a:r>
          </a:p>
          <a:p>
            <a:pPr lvl="2"/>
            <a:r>
              <a:rPr lang="en-US"/>
              <a:t>Common anti-forensics TTP</a:t>
            </a:r>
          </a:p>
          <a:p>
            <a:pPr lvl="1"/>
            <a:r>
              <a:rPr lang="en-US" err="1"/>
              <a:t>vssadmin</a:t>
            </a:r>
            <a:r>
              <a:rPr lang="en-US"/>
              <a:t> resize </a:t>
            </a:r>
            <a:r>
              <a:rPr lang="en-US" err="1"/>
              <a:t>shadowstorage</a:t>
            </a:r>
            <a:endParaRPr lang="en-US"/>
          </a:p>
          <a:p>
            <a:pPr lvl="2"/>
            <a:r>
              <a:rPr lang="en-US"/>
              <a:t>Changes the maximum size of the shadow copy storage area</a:t>
            </a:r>
          </a:p>
        </p:txBody>
      </p:sp>
    </p:spTree>
    <p:extLst>
      <p:ext uri="{BB962C8B-B14F-4D97-AF65-F5344CB8AC3E}">
        <p14:creationId xmlns:p14="http://schemas.microsoft.com/office/powerpoint/2010/main" val="2724362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CCC4-C933-C3EF-1CF9-4713C23C8489}"/>
              </a:ext>
            </a:extLst>
          </p:cNvPr>
          <p:cNvSpPr>
            <a:spLocks noGrp="1"/>
          </p:cNvSpPr>
          <p:nvPr>
            <p:ph type="title"/>
          </p:nvPr>
        </p:nvSpPr>
        <p:spPr>
          <a:xfrm>
            <a:off x="1086643" y="58567"/>
            <a:ext cx="10018713" cy="1752599"/>
          </a:xfrm>
        </p:spPr>
        <p:txBody>
          <a:bodyPr/>
          <a:lstStyle/>
          <a:p>
            <a:r>
              <a:rPr lang="en-US" err="1"/>
              <a:t>VssAdmin</a:t>
            </a:r>
            <a:r>
              <a:rPr lang="en-US"/>
              <a:t> list shadows</a:t>
            </a:r>
          </a:p>
        </p:txBody>
      </p:sp>
      <p:pic>
        <p:nvPicPr>
          <p:cNvPr id="5" name="Content Placeholder 4">
            <a:extLst>
              <a:ext uri="{FF2B5EF4-FFF2-40B4-BE49-F238E27FC236}">
                <a16:creationId xmlns:a16="http://schemas.microsoft.com/office/drawing/2014/main" id="{CF2A71FA-0BD1-F4F1-6521-EB3410D4E94D}"/>
              </a:ext>
            </a:extLst>
          </p:cNvPr>
          <p:cNvPicPr>
            <a:picLocks noGrp="1" noChangeAspect="1"/>
          </p:cNvPicPr>
          <p:nvPr>
            <p:ph idx="1"/>
          </p:nvPr>
        </p:nvPicPr>
        <p:blipFill>
          <a:blip r:embed="rId2"/>
          <a:stretch>
            <a:fillRect/>
          </a:stretch>
        </p:blipFill>
        <p:spPr>
          <a:xfrm>
            <a:off x="2653585" y="1328753"/>
            <a:ext cx="7728206" cy="5391580"/>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5328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84FCA-C18D-5B0B-4C03-FC4E0C5FE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4A0BB7-E7FB-3070-3E03-CA1A10C2BA23}"/>
              </a:ext>
            </a:extLst>
          </p:cNvPr>
          <p:cNvSpPr>
            <a:spLocks noGrp="1"/>
          </p:cNvSpPr>
          <p:nvPr>
            <p:ph type="title"/>
          </p:nvPr>
        </p:nvSpPr>
        <p:spPr>
          <a:xfrm>
            <a:off x="1086643" y="58567"/>
            <a:ext cx="10018713" cy="1752599"/>
          </a:xfrm>
        </p:spPr>
        <p:txBody>
          <a:bodyPr/>
          <a:lstStyle/>
          <a:p>
            <a:r>
              <a:rPr lang="en-US" err="1"/>
              <a:t>VscMount</a:t>
            </a:r>
            <a:endParaRPr lang="en-US"/>
          </a:p>
        </p:txBody>
      </p:sp>
      <p:pic>
        <p:nvPicPr>
          <p:cNvPr id="4" name="Picture 3">
            <a:extLst>
              <a:ext uri="{FF2B5EF4-FFF2-40B4-BE49-F238E27FC236}">
                <a16:creationId xmlns:a16="http://schemas.microsoft.com/office/drawing/2014/main" id="{64453D87-35E8-6C83-D108-D83DC3422025}"/>
              </a:ext>
            </a:extLst>
          </p:cNvPr>
          <p:cNvPicPr>
            <a:picLocks noChangeAspect="1"/>
          </p:cNvPicPr>
          <p:nvPr/>
        </p:nvPicPr>
        <p:blipFill>
          <a:blip r:embed="rId2"/>
          <a:stretch>
            <a:fillRect/>
          </a:stretch>
        </p:blipFill>
        <p:spPr>
          <a:xfrm>
            <a:off x="1591237" y="1517472"/>
            <a:ext cx="9009524" cy="5066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56057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7FF7D-CE8C-971A-A12A-C95FA3F49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3D105-40EE-D2A8-E0DA-A7A8BFBCB7AB}"/>
              </a:ext>
            </a:extLst>
          </p:cNvPr>
          <p:cNvSpPr>
            <a:spLocks noGrp="1"/>
          </p:cNvSpPr>
          <p:nvPr>
            <p:ph type="title"/>
          </p:nvPr>
        </p:nvSpPr>
        <p:spPr>
          <a:xfrm>
            <a:off x="1086643" y="58567"/>
            <a:ext cx="10018713" cy="1752599"/>
          </a:xfrm>
        </p:spPr>
        <p:txBody>
          <a:bodyPr/>
          <a:lstStyle/>
          <a:p>
            <a:r>
              <a:rPr lang="en-US"/>
              <a:t>WMI via PowerShell</a:t>
            </a:r>
          </a:p>
        </p:txBody>
      </p:sp>
      <p:sp>
        <p:nvSpPr>
          <p:cNvPr id="5" name="Content Placeholder 2">
            <a:extLst>
              <a:ext uri="{FF2B5EF4-FFF2-40B4-BE49-F238E27FC236}">
                <a16:creationId xmlns:a16="http://schemas.microsoft.com/office/drawing/2014/main" id="{69F85FB1-BA6F-FC74-4496-28E7B7532811}"/>
              </a:ext>
            </a:extLst>
          </p:cNvPr>
          <p:cNvSpPr>
            <a:spLocks noGrp="1"/>
          </p:cNvSpPr>
          <p:nvPr>
            <p:ph idx="1"/>
          </p:nvPr>
        </p:nvSpPr>
        <p:spPr>
          <a:xfrm>
            <a:off x="1484310" y="1518963"/>
            <a:ext cx="10018713" cy="4272238"/>
          </a:xfrm>
        </p:spPr>
        <p:txBody>
          <a:bodyPr anchor="t"/>
          <a:lstStyle/>
          <a:p>
            <a:r>
              <a:rPr lang="en-US"/>
              <a:t>Get-</a:t>
            </a:r>
            <a:r>
              <a:rPr lang="en-US" err="1"/>
              <a:t>CimInstance</a:t>
            </a:r>
            <a:r>
              <a:rPr lang="en-US"/>
              <a:t> -</a:t>
            </a:r>
            <a:r>
              <a:rPr lang="en-US" err="1"/>
              <a:t>ClassName</a:t>
            </a:r>
            <a:r>
              <a:rPr lang="en-US"/>
              <a:t> Win32_ShadowCopy | Format-Table</a:t>
            </a:r>
          </a:p>
        </p:txBody>
      </p:sp>
      <p:pic>
        <p:nvPicPr>
          <p:cNvPr id="4" name="Picture 3">
            <a:extLst>
              <a:ext uri="{FF2B5EF4-FFF2-40B4-BE49-F238E27FC236}">
                <a16:creationId xmlns:a16="http://schemas.microsoft.com/office/drawing/2014/main" id="{3CEF7EF8-5F51-A9F6-9867-55267A06611C}"/>
              </a:ext>
            </a:extLst>
          </p:cNvPr>
          <p:cNvPicPr>
            <a:picLocks noChangeAspect="1"/>
          </p:cNvPicPr>
          <p:nvPr/>
        </p:nvPicPr>
        <p:blipFill>
          <a:blip r:embed="rId2"/>
          <a:stretch>
            <a:fillRect/>
          </a:stretch>
        </p:blipFill>
        <p:spPr>
          <a:xfrm>
            <a:off x="1305523" y="2196436"/>
            <a:ext cx="9580952" cy="44476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08755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3877A-3A77-FC38-B5A7-2431B12D3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941F0-E06E-7DEA-F045-65B669251286}"/>
              </a:ext>
            </a:extLst>
          </p:cNvPr>
          <p:cNvSpPr>
            <a:spLocks noGrp="1"/>
          </p:cNvSpPr>
          <p:nvPr>
            <p:ph type="title"/>
          </p:nvPr>
        </p:nvSpPr>
        <p:spPr/>
        <p:txBody>
          <a:bodyPr/>
          <a:lstStyle/>
          <a:p>
            <a:r>
              <a:rPr lang="en-US"/>
              <a:t>7. Scheduled Task Triage Backups</a:t>
            </a:r>
          </a:p>
        </p:txBody>
      </p:sp>
      <p:sp>
        <p:nvSpPr>
          <p:cNvPr id="3" name="Content Placeholder 2">
            <a:extLst>
              <a:ext uri="{FF2B5EF4-FFF2-40B4-BE49-F238E27FC236}">
                <a16:creationId xmlns:a16="http://schemas.microsoft.com/office/drawing/2014/main" id="{63DBCA98-27DF-6CE6-EBC3-1B8CA90B9C7F}"/>
              </a:ext>
            </a:extLst>
          </p:cNvPr>
          <p:cNvSpPr>
            <a:spLocks noGrp="1"/>
          </p:cNvSpPr>
          <p:nvPr>
            <p:ph idx="1"/>
          </p:nvPr>
        </p:nvSpPr>
        <p:spPr>
          <a:xfrm>
            <a:off x="1484311" y="2203560"/>
            <a:ext cx="5088428" cy="4051079"/>
          </a:xfrm>
        </p:spPr>
        <p:txBody>
          <a:bodyPr numCol="1">
            <a:normAutofit/>
          </a:bodyPr>
          <a:lstStyle/>
          <a:p>
            <a:r>
              <a:rPr lang="en-US"/>
              <a:t>KAPE is a free* tool created by Eric Zimmerman that is ideal for triage acquisition of important Windows artifacts</a:t>
            </a:r>
          </a:p>
          <a:p>
            <a:r>
              <a:rPr lang="en-US"/>
              <a:t>GUI and CLI</a:t>
            </a:r>
          </a:p>
          <a:p>
            <a:r>
              <a:rPr lang="en-US"/>
              <a:t>Customizable and fast!</a:t>
            </a:r>
          </a:p>
          <a:p>
            <a:r>
              <a:rPr lang="en-US">
                <a:hlinkClick r:id="rId2"/>
              </a:rPr>
              <a:t>KAPE Official Demo</a:t>
            </a:r>
            <a:r>
              <a:rPr lang="en-US"/>
              <a:t> for more info</a:t>
            </a:r>
          </a:p>
          <a:p>
            <a:r>
              <a:rPr lang="en-US" sz="2000"/>
              <a:t>*For internal, research, and any other non-paid engagement scenarios</a:t>
            </a:r>
          </a:p>
        </p:txBody>
      </p:sp>
      <p:pic>
        <p:nvPicPr>
          <p:cNvPr id="9" name="Picture 8" descr="A blue and white outline of a person flying&#10;&#10;Description automatically generated">
            <a:extLst>
              <a:ext uri="{FF2B5EF4-FFF2-40B4-BE49-F238E27FC236}">
                <a16:creationId xmlns:a16="http://schemas.microsoft.com/office/drawing/2014/main" id="{0E98C279-29F6-5530-213C-2FD5486C8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739" y="2203560"/>
            <a:ext cx="5463411" cy="35876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946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2D54-B60A-86A6-4337-F33912643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3A6B0-CA7E-AE6F-D1EC-5EB1D31CA771}"/>
              </a:ext>
            </a:extLst>
          </p:cNvPr>
          <p:cNvSpPr>
            <a:spLocks noGrp="1"/>
          </p:cNvSpPr>
          <p:nvPr>
            <p:ph type="title"/>
          </p:nvPr>
        </p:nvSpPr>
        <p:spPr/>
        <p:txBody>
          <a:bodyPr/>
          <a:lstStyle/>
          <a:p>
            <a:r>
              <a:rPr lang="en-US"/>
              <a:t>Triage – Windows Forensics (again!)</a:t>
            </a:r>
          </a:p>
        </p:txBody>
      </p:sp>
      <p:pic>
        <p:nvPicPr>
          <p:cNvPr id="5" name="Picture 4">
            <a:extLst>
              <a:ext uri="{FF2B5EF4-FFF2-40B4-BE49-F238E27FC236}">
                <a16:creationId xmlns:a16="http://schemas.microsoft.com/office/drawing/2014/main" id="{C837C4D4-0A9F-B3CF-26EC-1C3896E8337F}"/>
              </a:ext>
            </a:extLst>
          </p:cNvPr>
          <p:cNvPicPr>
            <a:picLocks noChangeAspect="1"/>
          </p:cNvPicPr>
          <p:nvPr/>
        </p:nvPicPr>
        <p:blipFill>
          <a:blip r:embed="rId2"/>
          <a:stretch>
            <a:fillRect/>
          </a:stretch>
        </p:blipFill>
        <p:spPr>
          <a:xfrm>
            <a:off x="6493667" y="1980544"/>
            <a:ext cx="4650692" cy="4684150"/>
          </a:xfrm>
          <a:prstGeom prst="rect">
            <a:avLst/>
          </a:prstGeom>
          <a:effectLst>
            <a:outerShdw blurRad="50800" dist="38100" dir="2700000" algn="tl" rotWithShape="0">
              <a:prstClr val="black">
                <a:alpha val="40000"/>
              </a:prstClr>
            </a:outerShdw>
          </a:effectLst>
        </p:spPr>
      </p:pic>
      <p:sp>
        <p:nvSpPr>
          <p:cNvPr id="7" name="Content Placeholder 2">
            <a:extLst>
              <a:ext uri="{FF2B5EF4-FFF2-40B4-BE49-F238E27FC236}">
                <a16:creationId xmlns:a16="http://schemas.microsoft.com/office/drawing/2014/main" id="{D9C8713D-09C3-CE54-6ACF-CF715196A711}"/>
              </a:ext>
            </a:extLst>
          </p:cNvPr>
          <p:cNvSpPr txBox="1">
            <a:spLocks/>
          </p:cNvSpPr>
          <p:nvPr/>
        </p:nvSpPr>
        <p:spPr>
          <a:xfrm>
            <a:off x="1484310" y="2078183"/>
            <a:ext cx="5368021" cy="4488872"/>
          </a:xfrm>
          <a:prstGeom prst="rect">
            <a:avLst/>
          </a:prstGeom>
        </p:spPr>
        <p:txBody>
          <a:bodyPr vert="horz" lIns="91440" tIns="45720" rIns="91440" bIns="45720" numCol="1" rtlCol="0" anchor="ctr">
            <a:normAutofit fontScale="70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t>Event Logs (.</a:t>
            </a:r>
            <a:r>
              <a:rPr lang="en-US" err="1"/>
              <a:t>evtx</a:t>
            </a:r>
            <a:r>
              <a:rPr lang="en-US"/>
              <a:t>)</a:t>
            </a:r>
          </a:p>
          <a:p>
            <a:r>
              <a:rPr lang="en-US"/>
              <a:t>Recycle Bin</a:t>
            </a:r>
          </a:p>
          <a:p>
            <a:pPr lvl="1"/>
            <a:r>
              <a:rPr lang="en-US"/>
              <a:t>$I/$R</a:t>
            </a:r>
          </a:p>
          <a:p>
            <a:r>
              <a:rPr lang="en-US"/>
              <a:t>User artifacts</a:t>
            </a:r>
          </a:p>
          <a:p>
            <a:pPr lvl="1"/>
            <a:r>
              <a:rPr lang="en-US" err="1"/>
              <a:t>AppData</a:t>
            </a:r>
            <a:r>
              <a:rPr lang="en-US"/>
              <a:t>\Local</a:t>
            </a:r>
          </a:p>
          <a:p>
            <a:pPr lvl="1"/>
            <a:r>
              <a:rPr lang="en-US" err="1"/>
              <a:t>AppData</a:t>
            </a:r>
            <a:r>
              <a:rPr lang="en-US"/>
              <a:t>\Roaming</a:t>
            </a:r>
          </a:p>
          <a:p>
            <a:r>
              <a:rPr lang="en-US"/>
              <a:t>Execution artifacts</a:t>
            </a:r>
          </a:p>
          <a:p>
            <a:pPr lvl="1"/>
            <a:r>
              <a:rPr lang="en-US"/>
              <a:t>Prefetch/</a:t>
            </a:r>
            <a:r>
              <a:rPr lang="en-US" err="1"/>
              <a:t>Amcache</a:t>
            </a:r>
            <a:r>
              <a:rPr lang="en-US"/>
              <a:t>/</a:t>
            </a:r>
            <a:r>
              <a:rPr lang="en-US" err="1"/>
              <a:t>UserAssist</a:t>
            </a:r>
            <a:endParaRPr lang="en-US"/>
          </a:p>
          <a:p>
            <a:r>
              <a:rPr lang="en-US"/>
              <a:t>Registry Hives (and transaction logs)</a:t>
            </a:r>
          </a:p>
          <a:p>
            <a:pPr lvl="1"/>
            <a:r>
              <a:rPr lang="en-US"/>
              <a:t>User (</a:t>
            </a:r>
            <a:r>
              <a:rPr lang="en-US" err="1"/>
              <a:t>NtUser</a:t>
            </a:r>
            <a:r>
              <a:rPr lang="en-US"/>
              <a:t>/</a:t>
            </a:r>
            <a:r>
              <a:rPr lang="en-US" err="1"/>
              <a:t>UsrClass</a:t>
            </a:r>
            <a:r>
              <a:rPr lang="en-US"/>
              <a:t>)</a:t>
            </a:r>
          </a:p>
          <a:p>
            <a:pPr lvl="1"/>
            <a:r>
              <a:rPr lang="en-US"/>
              <a:t>System (SAM/SECURITY/SOFTWARE/SYSTEM)</a:t>
            </a:r>
          </a:p>
          <a:p>
            <a:r>
              <a:rPr lang="en-US"/>
              <a:t>SRUM/SUM</a:t>
            </a:r>
          </a:p>
          <a:p>
            <a:r>
              <a:rPr lang="en-US"/>
              <a:t>NTFS Metadata Files</a:t>
            </a:r>
          </a:p>
          <a:p>
            <a:pPr lvl="1"/>
            <a:r>
              <a:rPr lang="en-US"/>
              <a:t>$MFT/$J/$</a:t>
            </a:r>
            <a:r>
              <a:rPr lang="en-US" err="1"/>
              <a:t>LogFile</a:t>
            </a:r>
            <a:endParaRPr lang="en-US"/>
          </a:p>
        </p:txBody>
      </p:sp>
    </p:spTree>
    <p:extLst>
      <p:ext uri="{BB962C8B-B14F-4D97-AF65-F5344CB8AC3E}">
        <p14:creationId xmlns:p14="http://schemas.microsoft.com/office/powerpoint/2010/main" val="2872292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0AC4D-FE76-A8AC-9EFB-87FEC2EC93B3}"/>
              </a:ext>
            </a:extLst>
          </p:cNvPr>
          <p:cNvSpPr>
            <a:spLocks noGrp="1"/>
          </p:cNvSpPr>
          <p:nvPr>
            <p:ph type="title"/>
          </p:nvPr>
        </p:nvSpPr>
        <p:spPr/>
        <p:txBody>
          <a:bodyPr/>
          <a:lstStyle/>
          <a:p>
            <a:r>
              <a:rPr lang="en-US"/>
              <a:t>Key Terminology</a:t>
            </a:r>
          </a:p>
        </p:txBody>
      </p:sp>
      <p:sp>
        <p:nvSpPr>
          <p:cNvPr id="3" name="Content Placeholder 2">
            <a:extLst>
              <a:ext uri="{FF2B5EF4-FFF2-40B4-BE49-F238E27FC236}">
                <a16:creationId xmlns:a16="http://schemas.microsoft.com/office/drawing/2014/main" id="{99BA7850-0CBC-912E-EDE2-FB1045E31EAB}"/>
              </a:ext>
            </a:extLst>
          </p:cNvPr>
          <p:cNvSpPr>
            <a:spLocks noGrp="1"/>
          </p:cNvSpPr>
          <p:nvPr>
            <p:ph idx="1"/>
          </p:nvPr>
        </p:nvSpPr>
        <p:spPr>
          <a:xfrm>
            <a:off x="1484311" y="1972236"/>
            <a:ext cx="9393896" cy="4481464"/>
          </a:xfrm>
        </p:spPr>
        <p:txBody>
          <a:bodyPr numCol="1">
            <a:normAutofit fontScale="92500" lnSpcReduction="10000"/>
          </a:bodyPr>
          <a:lstStyle/>
          <a:p>
            <a:r>
              <a:rPr lang="en-US" b="1">
                <a:solidFill>
                  <a:srgbClr val="FF0000"/>
                </a:solidFill>
              </a:rPr>
              <a:t>Evil.exe </a:t>
            </a:r>
            <a:r>
              <a:rPr lang="en-US"/>
              <a:t>– Generic name for malicious binary dropped by a threat actor, typically data exfil tool renamed (ex: </a:t>
            </a:r>
            <a:r>
              <a:rPr lang="en-US">
                <a:solidFill>
                  <a:srgbClr val="FF0000"/>
                </a:solidFill>
              </a:rPr>
              <a:t>1.exe</a:t>
            </a:r>
            <a:r>
              <a:rPr lang="en-US"/>
              <a:t>, </a:t>
            </a:r>
            <a:r>
              <a:rPr lang="en-US">
                <a:solidFill>
                  <a:srgbClr val="FF0000"/>
                </a:solidFill>
              </a:rPr>
              <a:t>scvhost.exe</a:t>
            </a:r>
            <a:r>
              <a:rPr lang="en-US"/>
              <a:t>), ransomware binary, or even an everyday Sysadmin tool used for malicious purposes</a:t>
            </a:r>
          </a:p>
          <a:p>
            <a:r>
              <a:rPr lang="en-US" b="1">
                <a:solidFill>
                  <a:srgbClr val="FF0000"/>
                </a:solidFill>
              </a:rPr>
              <a:t>Evil.bat </a:t>
            </a:r>
            <a:r>
              <a:rPr lang="en-US" b="1"/>
              <a:t>| </a:t>
            </a:r>
            <a:r>
              <a:rPr lang="en-US" b="1">
                <a:solidFill>
                  <a:srgbClr val="FF0000"/>
                </a:solidFill>
              </a:rPr>
              <a:t>Evil.ps1 </a:t>
            </a:r>
            <a:r>
              <a:rPr lang="en-US"/>
              <a:t>– Generic name for malicious script(s) dropped by a threat actor, typically to automate defeating AV, establishing persistence, recon for files of interest to exfil, etc.</a:t>
            </a:r>
          </a:p>
          <a:p>
            <a:r>
              <a:rPr lang="en-US" b="1"/>
              <a:t>Triage</a:t>
            </a:r>
            <a:r>
              <a:rPr lang="en-US"/>
              <a:t> – The process of examining 1-2% of the files on disk that provide answers to 95% of the questions during an IR engagement</a:t>
            </a:r>
          </a:p>
          <a:p>
            <a:r>
              <a:rPr lang="en-US" b="1"/>
              <a:t>Live Response</a:t>
            </a:r>
            <a:r>
              <a:rPr lang="en-US"/>
              <a:t> – Analyzing volatile system and user artifacts from a live system (memory, running processes, active network connections, etc.)</a:t>
            </a:r>
          </a:p>
          <a:p>
            <a:r>
              <a:rPr lang="en-US" b="1" err="1"/>
              <a:t>Deadbox</a:t>
            </a:r>
            <a:r>
              <a:rPr lang="en-US" b="1"/>
              <a:t> Forensics</a:t>
            </a:r>
            <a:r>
              <a:rPr lang="en-US"/>
              <a:t> – Analyzing system and user artifacts from an offline copy of a live system (E01, VMDK, VHD, etc.)</a:t>
            </a:r>
          </a:p>
        </p:txBody>
      </p:sp>
    </p:spTree>
    <p:extLst>
      <p:ext uri="{BB962C8B-B14F-4D97-AF65-F5344CB8AC3E}">
        <p14:creationId xmlns:p14="http://schemas.microsoft.com/office/powerpoint/2010/main" val="3758560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4392A6-F586-82D2-4AFD-28E4697F7B44}"/>
              </a:ext>
            </a:extLst>
          </p:cNvPr>
          <p:cNvSpPr>
            <a:spLocks noGrp="1"/>
          </p:cNvSpPr>
          <p:nvPr>
            <p:ph idx="1"/>
          </p:nvPr>
        </p:nvSpPr>
        <p:spPr>
          <a:xfrm>
            <a:off x="1484310" y="538523"/>
            <a:ext cx="5553304" cy="4529916"/>
          </a:xfrm>
        </p:spPr>
        <p:txBody>
          <a:bodyPr>
            <a:normAutofit/>
          </a:bodyPr>
          <a:lstStyle/>
          <a:p>
            <a:r>
              <a:rPr lang="en-US"/>
              <a:t>An alternative/step up from archiving event logs</a:t>
            </a:r>
          </a:p>
          <a:p>
            <a:r>
              <a:rPr lang="en-US"/>
              <a:t>Store ZIP files either on each host somewhere (</a:t>
            </a:r>
            <a:r>
              <a:rPr lang="en-US" b="1" err="1"/>
              <a:t>tdest</a:t>
            </a:r>
            <a:r>
              <a:rPr lang="en-US"/>
              <a:t>) or orchestrate a centralized collection point (S3, SFTP, Azure)</a:t>
            </a:r>
          </a:p>
          <a:p>
            <a:r>
              <a:rPr lang="en-US" b="1" u="sng"/>
              <a:t>One</a:t>
            </a:r>
            <a:r>
              <a:rPr lang="en-US"/>
              <a:t> command network wide</a:t>
            </a:r>
          </a:p>
          <a:p>
            <a:pPr lvl="1"/>
            <a:r>
              <a:rPr lang="en-US"/>
              <a:t>%m = hostname</a:t>
            </a:r>
          </a:p>
          <a:p>
            <a:pPr lvl="1"/>
            <a:r>
              <a:rPr lang="en-US"/>
              <a:t>%d = timestamp</a:t>
            </a:r>
          </a:p>
        </p:txBody>
      </p:sp>
      <p:pic>
        <p:nvPicPr>
          <p:cNvPr id="9" name="Picture 8">
            <a:extLst>
              <a:ext uri="{FF2B5EF4-FFF2-40B4-BE49-F238E27FC236}">
                <a16:creationId xmlns:a16="http://schemas.microsoft.com/office/drawing/2014/main" id="{F584B422-70A9-4350-6ECC-1F239A33ABE9}"/>
              </a:ext>
            </a:extLst>
          </p:cNvPr>
          <p:cNvPicPr>
            <a:picLocks noChangeAspect="1"/>
          </p:cNvPicPr>
          <p:nvPr/>
        </p:nvPicPr>
        <p:blipFill>
          <a:blip r:embed="rId2"/>
          <a:stretch>
            <a:fillRect/>
          </a:stretch>
        </p:blipFill>
        <p:spPr>
          <a:xfrm>
            <a:off x="7234305" y="636052"/>
            <a:ext cx="4268718" cy="4529916"/>
          </a:xfrm>
          <a:prstGeom prst="rect">
            <a:avLst/>
          </a:prstGeom>
          <a:effectLst>
            <a:outerShdw blurRad="50800" dist="38100" dir="2700000" algn="tl" rotWithShape="0">
              <a:prstClr val="black">
                <a:alpha val="40000"/>
              </a:prstClr>
            </a:outerShdw>
          </a:effectLst>
        </p:spPr>
      </p:pic>
      <p:sp>
        <p:nvSpPr>
          <p:cNvPr id="10" name="Content Placeholder 2">
            <a:extLst>
              <a:ext uri="{FF2B5EF4-FFF2-40B4-BE49-F238E27FC236}">
                <a16:creationId xmlns:a16="http://schemas.microsoft.com/office/drawing/2014/main" id="{70F7DE67-EE9C-2F97-C3F3-B14CFC3E0848}"/>
              </a:ext>
            </a:extLst>
          </p:cNvPr>
          <p:cNvSpPr txBox="1">
            <a:spLocks/>
          </p:cNvSpPr>
          <p:nvPr/>
        </p:nvSpPr>
        <p:spPr>
          <a:xfrm>
            <a:off x="1484310" y="5165968"/>
            <a:ext cx="10018713" cy="1555261"/>
          </a:xfrm>
          <a:prstGeom prst="rect">
            <a:avLst/>
          </a:prstGeom>
        </p:spPr>
        <p:txBody>
          <a:bodyPr vert="horz" lIns="91440" tIns="45720" rIns="91440" bIns="45720" numCol="1"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t>Scheduled task (weekly) to run the following command:</a:t>
            </a:r>
          </a:p>
          <a:p>
            <a:pPr lvl="1"/>
            <a:r>
              <a:rPr lang="en-US"/>
              <a:t>.\kape.exe --</a:t>
            </a:r>
            <a:r>
              <a:rPr lang="en-US" err="1"/>
              <a:t>tsource</a:t>
            </a:r>
            <a:r>
              <a:rPr lang="en-US"/>
              <a:t> C: --</a:t>
            </a:r>
            <a:r>
              <a:rPr lang="en-US" b="1" err="1"/>
              <a:t>tdest</a:t>
            </a:r>
            <a:r>
              <a:rPr lang="en-US"/>
              <a:t> C:\backups\%m\%d --target </a:t>
            </a:r>
            <a:r>
              <a:rPr lang="en-US" err="1"/>
              <a:t>KapeTriage</a:t>
            </a:r>
            <a:r>
              <a:rPr lang="en-US"/>
              <a:t> --vhdx %m --debug</a:t>
            </a:r>
          </a:p>
        </p:txBody>
      </p:sp>
    </p:spTree>
    <p:extLst>
      <p:ext uri="{BB962C8B-B14F-4D97-AF65-F5344CB8AC3E}">
        <p14:creationId xmlns:p14="http://schemas.microsoft.com/office/powerpoint/2010/main" val="3932841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AB73-7118-5EE9-6DE4-06E5AC6A2D22}"/>
              </a:ext>
            </a:extLst>
          </p:cNvPr>
          <p:cNvSpPr>
            <a:spLocks noGrp="1"/>
          </p:cNvSpPr>
          <p:nvPr>
            <p:ph type="title"/>
          </p:nvPr>
        </p:nvSpPr>
        <p:spPr/>
        <p:txBody>
          <a:bodyPr/>
          <a:lstStyle/>
          <a:p>
            <a:r>
              <a:rPr lang="en-US"/>
              <a:t>A Case Study</a:t>
            </a:r>
          </a:p>
        </p:txBody>
      </p:sp>
      <p:sp>
        <p:nvSpPr>
          <p:cNvPr id="3" name="Content Placeholder 2">
            <a:extLst>
              <a:ext uri="{FF2B5EF4-FFF2-40B4-BE49-F238E27FC236}">
                <a16:creationId xmlns:a16="http://schemas.microsoft.com/office/drawing/2014/main" id="{56469649-5A89-C1F5-E0DB-FD448709E41E}"/>
              </a:ext>
            </a:extLst>
          </p:cNvPr>
          <p:cNvSpPr>
            <a:spLocks noGrp="1"/>
          </p:cNvSpPr>
          <p:nvPr>
            <p:ph idx="1"/>
          </p:nvPr>
        </p:nvSpPr>
        <p:spPr/>
        <p:txBody>
          <a:bodyPr/>
          <a:lstStyle/>
          <a:p>
            <a:r>
              <a:rPr lang="en-US"/>
              <a:t>High fidelity host (</a:t>
            </a:r>
            <a:r>
              <a:rPr lang="en-US">
                <a:solidFill>
                  <a:srgbClr val="00B0F0"/>
                </a:solidFill>
              </a:rPr>
              <a:t>HOST01</a:t>
            </a:r>
            <a:r>
              <a:rPr lang="en-US"/>
              <a:t>) – lots of important plot points occurred on this host (data exfil, lateral movement, anti-forensics, ransomware deployment)</a:t>
            </a:r>
          </a:p>
          <a:p>
            <a:r>
              <a:rPr lang="en-US"/>
              <a:t>Disclaimer: This is a reenacted scenario from a case worked almost 2 years ago. This is a best effort reenactment, so timestamps in screenshots of log files or artifacts may not always be congruent with each other. </a:t>
            </a:r>
          </a:p>
        </p:txBody>
      </p:sp>
    </p:spTree>
    <p:extLst>
      <p:ext uri="{BB962C8B-B14F-4D97-AF65-F5344CB8AC3E}">
        <p14:creationId xmlns:p14="http://schemas.microsoft.com/office/powerpoint/2010/main" val="1597600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355FC-48F4-40E4-323C-48627C64F7E4}"/>
              </a:ext>
            </a:extLst>
          </p:cNvPr>
          <p:cNvSpPr>
            <a:spLocks noGrp="1"/>
          </p:cNvSpPr>
          <p:nvPr>
            <p:ph type="title"/>
          </p:nvPr>
        </p:nvSpPr>
        <p:spPr/>
        <p:txBody>
          <a:bodyPr/>
          <a:lstStyle/>
          <a:p>
            <a:r>
              <a:rPr lang="en-US"/>
              <a:t>A Case Study – Setting the Scenario</a:t>
            </a:r>
          </a:p>
        </p:txBody>
      </p:sp>
      <p:sp>
        <p:nvSpPr>
          <p:cNvPr id="3" name="Content Placeholder 2">
            <a:extLst>
              <a:ext uri="{FF2B5EF4-FFF2-40B4-BE49-F238E27FC236}">
                <a16:creationId xmlns:a16="http://schemas.microsoft.com/office/drawing/2014/main" id="{0CFA598C-1BFF-BED3-4EC2-9E1D0914468A}"/>
              </a:ext>
            </a:extLst>
          </p:cNvPr>
          <p:cNvSpPr>
            <a:spLocks noGrp="1"/>
          </p:cNvSpPr>
          <p:nvPr>
            <p:ph idx="1"/>
          </p:nvPr>
        </p:nvSpPr>
        <p:spPr/>
        <p:txBody>
          <a:bodyPr/>
          <a:lstStyle/>
          <a:p>
            <a:r>
              <a:rPr lang="en-US"/>
              <a:t>Compromised account (domain admin) RDPs into </a:t>
            </a:r>
            <a:r>
              <a:rPr lang="en-US">
                <a:solidFill>
                  <a:srgbClr val="00B0F0"/>
                </a:solidFill>
              </a:rPr>
              <a:t>HOST01</a:t>
            </a:r>
          </a:p>
          <a:p>
            <a:r>
              <a:rPr lang="en-US"/>
              <a:t>Downloads and runs </a:t>
            </a:r>
            <a:r>
              <a:rPr lang="en-US" err="1">
                <a:solidFill>
                  <a:srgbClr val="FF0000"/>
                </a:solidFill>
              </a:rPr>
              <a:t>AnyDesk</a:t>
            </a:r>
            <a:r>
              <a:rPr lang="en-US"/>
              <a:t> (doesn’t need to be installed) as a backdoor</a:t>
            </a:r>
          </a:p>
          <a:p>
            <a:r>
              <a:rPr lang="en-US"/>
              <a:t>Drops </a:t>
            </a:r>
            <a:r>
              <a:rPr lang="en-US">
                <a:solidFill>
                  <a:srgbClr val="FF0000"/>
                </a:solidFill>
              </a:rPr>
              <a:t>evil.exe</a:t>
            </a:r>
            <a:r>
              <a:rPr lang="en-US"/>
              <a:t>, and uses </a:t>
            </a:r>
            <a:r>
              <a:rPr lang="en-US">
                <a:solidFill>
                  <a:srgbClr val="FF0000"/>
                </a:solidFill>
              </a:rPr>
              <a:t>evil.ps1 </a:t>
            </a:r>
            <a:r>
              <a:rPr lang="en-US"/>
              <a:t>to execute </a:t>
            </a:r>
            <a:r>
              <a:rPr lang="en-US">
                <a:solidFill>
                  <a:srgbClr val="FF0000"/>
                </a:solidFill>
              </a:rPr>
              <a:t>evil.exe</a:t>
            </a:r>
          </a:p>
          <a:p>
            <a:r>
              <a:rPr lang="en-US"/>
              <a:t>$J was present and huge (covered approximately 6 months of file system activity)</a:t>
            </a:r>
          </a:p>
          <a:p>
            <a:r>
              <a:rPr lang="en-US"/>
              <a:t>Multiple VSCs (~15) present on the forensic image (E01) provided by client</a:t>
            </a:r>
          </a:p>
          <a:p>
            <a:endParaRPr lang="en-US"/>
          </a:p>
        </p:txBody>
      </p:sp>
    </p:spTree>
    <p:extLst>
      <p:ext uri="{BB962C8B-B14F-4D97-AF65-F5344CB8AC3E}">
        <p14:creationId xmlns:p14="http://schemas.microsoft.com/office/powerpoint/2010/main" val="36114115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508C-FA7A-5B8B-EFC5-8631D65DEBE5}"/>
              </a:ext>
            </a:extLst>
          </p:cNvPr>
          <p:cNvSpPr>
            <a:spLocks noGrp="1"/>
          </p:cNvSpPr>
          <p:nvPr>
            <p:ph type="title"/>
          </p:nvPr>
        </p:nvSpPr>
        <p:spPr/>
        <p:txBody>
          <a:bodyPr/>
          <a:lstStyle/>
          <a:p>
            <a:r>
              <a:rPr lang="en-US" err="1"/>
              <a:t>AnyDesk</a:t>
            </a:r>
            <a:r>
              <a:rPr lang="en-US"/>
              <a:t> </a:t>
            </a:r>
            <a:r>
              <a:rPr lang="en-US" err="1"/>
              <a:t>ad.trace</a:t>
            </a:r>
            <a:r>
              <a:rPr lang="en-US"/>
              <a:t> modified by TA</a:t>
            </a:r>
          </a:p>
        </p:txBody>
      </p:sp>
      <p:pic>
        <p:nvPicPr>
          <p:cNvPr id="5" name="Content Placeholder 4" descr="A screenshot of a computer screen&#10;&#10;Description automatically generated">
            <a:extLst>
              <a:ext uri="{FF2B5EF4-FFF2-40B4-BE49-F238E27FC236}">
                <a16:creationId xmlns:a16="http://schemas.microsoft.com/office/drawing/2014/main" id="{717A94BE-33DC-887E-4F74-70BFE25837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4312" y="2001743"/>
            <a:ext cx="10018712" cy="3003765"/>
          </a:xfrm>
          <a:effectLst>
            <a:outerShdw blurRad="50800" dist="38100" dir="2700000" algn="tl" rotWithShape="0">
              <a:prstClr val="black">
                <a:alpha val="40000"/>
              </a:prstClr>
            </a:outerShdw>
          </a:effectLst>
        </p:spPr>
      </p:pic>
      <p:sp>
        <p:nvSpPr>
          <p:cNvPr id="3" name="Content Placeholder 2">
            <a:extLst>
              <a:ext uri="{FF2B5EF4-FFF2-40B4-BE49-F238E27FC236}">
                <a16:creationId xmlns:a16="http://schemas.microsoft.com/office/drawing/2014/main" id="{1A1CA7C1-E0C6-07A6-5861-A7F00D441C51}"/>
              </a:ext>
            </a:extLst>
          </p:cNvPr>
          <p:cNvSpPr txBox="1">
            <a:spLocks/>
          </p:cNvSpPr>
          <p:nvPr/>
        </p:nvSpPr>
        <p:spPr>
          <a:xfrm>
            <a:off x="1484310" y="5191676"/>
            <a:ext cx="10018713" cy="145850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err="1"/>
              <a:t>ad.trace</a:t>
            </a:r>
            <a:r>
              <a:rPr lang="en-US"/>
              <a:t> is a log file that tracks </a:t>
            </a:r>
            <a:r>
              <a:rPr lang="en-US" err="1"/>
              <a:t>AnyDesk</a:t>
            </a:r>
            <a:r>
              <a:rPr lang="en-US"/>
              <a:t> user session activity </a:t>
            </a:r>
          </a:p>
          <a:p>
            <a:r>
              <a:rPr lang="en-US"/>
              <a:t>No header observed at the top of the file to indicate a new </a:t>
            </a:r>
            <a:r>
              <a:rPr lang="en-US" err="1"/>
              <a:t>AnyDesk</a:t>
            </a:r>
            <a:r>
              <a:rPr lang="en-US"/>
              <a:t> session </a:t>
            </a:r>
            <a:endParaRPr lang="en-US">
              <a:solidFill>
                <a:srgbClr val="00B0F0"/>
              </a:solidFill>
            </a:endParaRPr>
          </a:p>
          <a:p>
            <a:endParaRPr lang="en-US"/>
          </a:p>
        </p:txBody>
      </p:sp>
    </p:spTree>
    <p:extLst>
      <p:ext uri="{BB962C8B-B14F-4D97-AF65-F5344CB8AC3E}">
        <p14:creationId xmlns:p14="http://schemas.microsoft.com/office/powerpoint/2010/main" val="4031856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C778-818E-0AE9-9FC5-871A7A171A76}"/>
              </a:ext>
            </a:extLst>
          </p:cNvPr>
          <p:cNvSpPr>
            <a:spLocks noGrp="1"/>
          </p:cNvSpPr>
          <p:nvPr>
            <p:ph type="title"/>
          </p:nvPr>
        </p:nvSpPr>
        <p:spPr/>
        <p:txBody>
          <a:bodyPr/>
          <a:lstStyle/>
          <a:p>
            <a:endParaRPr lang="en-US"/>
          </a:p>
        </p:txBody>
      </p:sp>
      <p:pic>
        <p:nvPicPr>
          <p:cNvPr id="5" name="Content Placeholder 4" descr="A screen shot of a computer screen">
            <a:extLst>
              <a:ext uri="{FF2B5EF4-FFF2-40B4-BE49-F238E27FC236}">
                <a16:creationId xmlns:a16="http://schemas.microsoft.com/office/drawing/2014/main" id="{3E192437-9894-B699-1458-D751B72655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1" y="685800"/>
            <a:ext cx="10225457" cy="546624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6437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1DB65-0357-99F5-6912-5441895C122F}"/>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1DF3EC-4720-0036-E332-0DF74F2FD07F}"/>
              </a:ext>
            </a:extLst>
          </p:cNvPr>
          <p:cNvPicPr>
            <a:picLocks noGrp="1" noChangeAspect="1"/>
          </p:cNvPicPr>
          <p:nvPr>
            <p:ph idx="1"/>
          </p:nvPr>
        </p:nvPicPr>
        <p:blipFill>
          <a:blip r:embed="rId2"/>
          <a:stretch>
            <a:fillRect/>
          </a:stretch>
        </p:blipFill>
        <p:spPr>
          <a:xfrm>
            <a:off x="3131715" y="365970"/>
            <a:ext cx="6723903" cy="6126060"/>
          </a:xfr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75677B1C-860A-C41D-E1C7-908488B0FDEB}"/>
              </a:ext>
            </a:extLst>
          </p:cNvPr>
          <p:cNvSpPr txBox="1">
            <a:spLocks/>
          </p:cNvSpPr>
          <p:nvPr/>
        </p:nvSpPr>
        <p:spPr>
          <a:xfrm>
            <a:off x="616804" y="2552700"/>
            <a:ext cx="2812385"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err="1"/>
              <a:t>UsnJrnl</a:t>
            </a:r>
            <a:r>
              <a:rPr lang="en-US" sz="3200"/>
              <a:t>:$J</a:t>
            </a:r>
          </a:p>
        </p:txBody>
      </p:sp>
    </p:spTree>
    <p:extLst>
      <p:ext uri="{BB962C8B-B14F-4D97-AF65-F5344CB8AC3E}">
        <p14:creationId xmlns:p14="http://schemas.microsoft.com/office/powerpoint/2010/main" val="2293997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63767-455A-AF0C-BC68-656F1A74D8F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46C9F26-2011-98F8-64A9-170D2BABB09F}"/>
              </a:ext>
            </a:extLst>
          </p:cNvPr>
          <p:cNvSpPr>
            <a:spLocks noGrp="1"/>
          </p:cNvSpPr>
          <p:nvPr>
            <p:ph idx="1"/>
          </p:nvPr>
        </p:nvSpPr>
        <p:spPr>
          <a:xfrm>
            <a:off x="1484310" y="1194010"/>
            <a:ext cx="10018713" cy="5342815"/>
          </a:xfrm>
        </p:spPr>
        <p:txBody>
          <a:bodyPr>
            <a:normAutofit/>
          </a:bodyPr>
          <a:lstStyle/>
          <a:p>
            <a:r>
              <a:rPr lang="en-US" dirty="0">
                <a:highlight>
                  <a:srgbClr val="FFFF00"/>
                </a:highlight>
              </a:rPr>
              <a:t>16:08:12 | HOST01 | DOMAIN\admin | RDP Connect</a:t>
            </a:r>
          </a:p>
          <a:p>
            <a:r>
              <a:rPr lang="en-US" dirty="0"/>
              <a:t>16:11:45 | HOST01 | DOMAIN\admin | File Download - </a:t>
            </a:r>
            <a:r>
              <a:rPr lang="en-US" dirty="0" err="1">
                <a:solidFill>
                  <a:srgbClr val="FF0000"/>
                </a:solidFill>
              </a:rPr>
              <a:t>AnyDesk</a:t>
            </a:r>
            <a:endParaRPr lang="en-US" dirty="0">
              <a:solidFill>
                <a:srgbClr val="FF0000"/>
              </a:solidFill>
            </a:endParaRPr>
          </a:p>
          <a:p>
            <a:r>
              <a:rPr lang="en-US" dirty="0"/>
              <a:t>16:12:02 | HOST01 | DOMAIN\admin | Program Execution - </a:t>
            </a:r>
            <a:r>
              <a:rPr lang="en-US" dirty="0" err="1">
                <a:solidFill>
                  <a:srgbClr val="FF0000"/>
                </a:solidFill>
              </a:rPr>
              <a:t>AnyDesk</a:t>
            </a:r>
            <a:endParaRPr lang="en-US" dirty="0">
              <a:solidFill>
                <a:srgbClr val="FF0000"/>
              </a:solidFill>
            </a:endParaRPr>
          </a:p>
          <a:p>
            <a:r>
              <a:rPr lang="en-US" dirty="0"/>
              <a:t>16:12:33 | HOST01 | Files Created - </a:t>
            </a:r>
            <a:r>
              <a:rPr lang="en-US" dirty="0">
                <a:solidFill>
                  <a:srgbClr val="FF0000"/>
                </a:solidFill>
              </a:rPr>
              <a:t>evil.exe </a:t>
            </a:r>
            <a:r>
              <a:rPr lang="en-US" dirty="0"/>
              <a:t>&amp; </a:t>
            </a:r>
            <a:r>
              <a:rPr lang="en-US" dirty="0">
                <a:solidFill>
                  <a:srgbClr val="FF0000"/>
                </a:solidFill>
              </a:rPr>
              <a:t>evil.ps1</a:t>
            </a:r>
          </a:p>
          <a:p>
            <a:r>
              <a:rPr lang="en-US" dirty="0"/>
              <a:t>16:13:11 | HOST01 | Files Executed - </a:t>
            </a:r>
            <a:r>
              <a:rPr lang="en-US" dirty="0">
                <a:solidFill>
                  <a:srgbClr val="FF0000"/>
                </a:solidFill>
              </a:rPr>
              <a:t>evil.exe </a:t>
            </a:r>
            <a:r>
              <a:rPr lang="en-US" dirty="0"/>
              <a:t>&amp; </a:t>
            </a:r>
            <a:r>
              <a:rPr lang="en-US" dirty="0">
                <a:solidFill>
                  <a:srgbClr val="FF0000"/>
                </a:solidFill>
              </a:rPr>
              <a:t>evil.ps1</a:t>
            </a:r>
          </a:p>
          <a:p>
            <a:r>
              <a:rPr lang="en-US" dirty="0"/>
              <a:t>16:39:56 | HOST01 | DOMAIN\admin | Outbound RDP to multiple hosts</a:t>
            </a:r>
          </a:p>
          <a:p>
            <a:r>
              <a:rPr lang="en-US" dirty="0">
                <a:highlight>
                  <a:srgbClr val="FFFF00"/>
                </a:highlight>
              </a:rPr>
              <a:t>18:03:14 | HOST01 | DOMAIN\admin | RDP Disconnect </a:t>
            </a:r>
          </a:p>
          <a:p>
            <a:r>
              <a:rPr lang="en-US" dirty="0"/>
              <a:t>18:04:27 | HOST01 | $J – </a:t>
            </a:r>
            <a:r>
              <a:rPr lang="en-US" dirty="0" err="1"/>
              <a:t>DataTruncate</a:t>
            </a:r>
            <a:r>
              <a:rPr lang="en-US" dirty="0"/>
              <a:t> | </a:t>
            </a:r>
            <a:r>
              <a:rPr lang="en-US" dirty="0" err="1">
                <a:solidFill>
                  <a:srgbClr val="FF0000"/>
                </a:solidFill>
              </a:rPr>
              <a:t>AnyDesk</a:t>
            </a:r>
            <a:r>
              <a:rPr lang="en-US" dirty="0"/>
              <a:t> – </a:t>
            </a:r>
            <a:r>
              <a:rPr lang="en-US" dirty="0" err="1"/>
              <a:t>ad.trace</a:t>
            </a:r>
            <a:endParaRPr lang="en-US" dirty="0"/>
          </a:p>
          <a:p>
            <a:r>
              <a:rPr lang="en-US" dirty="0"/>
              <a:t>18:04:45 | HOST01 | $J – </a:t>
            </a:r>
            <a:r>
              <a:rPr lang="en-US" dirty="0" err="1"/>
              <a:t>DataTruncate</a:t>
            </a:r>
            <a:r>
              <a:rPr lang="en-US" dirty="0"/>
              <a:t> | </a:t>
            </a:r>
            <a:r>
              <a:rPr lang="en-US" dirty="0" err="1">
                <a:solidFill>
                  <a:srgbClr val="FF0000"/>
                </a:solidFill>
              </a:rPr>
              <a:t>AnyDesk</a:t>
            </a:r>
            <a:r>
              <a:rPr lang="en-US" dirty="0"/>
              <a:t> – </a:t>
            </a:r>
            <a:r>
              <a:rPr lang="en-US" dirty="0" err="1"/>
              <a:t>ad.trace</a:t>
            </a:r>
            <a:endParaRPr lang="en-US" dirty="0"/>
          </a:p>
        </p:txBody>
      </p:sp>
      <p:sp>
        <p:nvSpPr>
          <p:cNvPr id="6" name="Title 1">
            <a:extLst>
              <a:ext uri="{FF2B5EF4-FFF2-40B4-BE49-F238E27FC236}">
                <a16:creationId xmlns:a16="http://schemas.microsoft.com/office/drawing/2014/main" id="{B0A57C88-D819-8893-8759-7695F2205EE6}"/>
              </a:ext>
            </a:extLst>
          </p:cNvPr>
          <p:cNvSpPr>
            <a:spLocks noGrp="1"/>
          </p:cNvSpPr>
          <p:nvPr>
            <p:ph type="title"/>
          </p:nvPr>
        </p:nvSpPr>
        <p:spPr>
          <a:xfrm>
            <a:off x="1484311" y="158698"/>
            <a:ext cx="10018713" cy="1118439"/>
          </a:xfrm>
        </p:spPr>
        <p:txBody>
          <a:bodyPr/>
          <a:lstStyle/>
          <a:p>
            <a:r>
              <a:rPr lang="en-US"/>
              <a:t>Summary of Host Timeline</a:t>
            </a:r>
          </a:p>
        </p:txBody>
      </p:sp>
    </p:spTree>
    <p:extLst>
      <p:ext uri="{BB962C8B-B14F-4D97-AF65-F5344CB8AC3E}">
        <p14:creationId xmlns:p14="http://schemas.microsoft.com/office/powerpoint/2010/main" val="3989762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9FE7F6-13B1-B370-EB1E-C5BD5D6FE2E8}"/>
              </a:ext>
            </a:extLst>
          </p:cNvPr>
          <p:cNvPicPr>
            <a:picLocks noChangeAspect="1"/>
          </p:cNvPicPr>
          <p:nvPr/>
        </p:nvPicPr>
        <p:blipFill>
          <a:blip r:embed="rId2"/>
          <a:stretch>
            <a:fillRect/>
          </a:stretch>
        </p:blipFill>
        <p:spPr>
          <a:xfrm>
            <a:off x="560590" y="248886"/>
            <a:ext cx="11070820" cy="622587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4832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C5394-D6CC-A392-6D9B-03CC96571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14228-1A94-986E-CD0E-426038D20399}"/>
              </a:ext>
            </a:extLst>
          </p:cNvPr>
          <p:cNvSpPr>
            <a:spLocks noGrp="1"/>
          </p:cNvSpPr>
          <p:nvPr>
            <p:ph type="title"/>
          </p:nvPr>
        </p:nvSpPr>
        <p:spPr/>
        <p:txBody>
          <a:bodyPr/>
          <a:lstStyle/>
          <a:p>
            <a:r>
              <a:rPr lang="en-US"/>
              <a:t>Bonus: Data Exfil Observations</a:t>
            </a:r>
          </a:p>
        </p:txBody>
      </p:sp>
      <p:sp>
        <p:nvSpPr>
          <p:cNvPr id="3" name="Content Placeholder 2">
            <a:extLst>
              <a:ext uri="{FF2B5EF4-FFF2-40B4-BE49-F238E27FC236}">
                <a16:creationId xmlns:a16="http://schemas.microsoft.com/office/drawing/2014/main" id="{02426457-CB18-FE41-9A5F-14C336D1DF06}"/>
              </a:ext>
            </a:extLst>
          </p:cNvPr>
          <p:cNvSpPr>
            <a:spLocks noGrp="1"/>
          </p:cNvSpPr>
          <p:nvPr>
            <p:ph idx="1"/>
          </p:nvPr>
        </p:nvSpPr>
        <p:spPr>
          <a:xfrm>
            <a:off x="1484310" y="2115967"/>
            <a:ext cx="10018713" cy="4201706"/>
          </a:xfrm>
        </p:spPr>
        <p:txBody>
          <a:bodyPr>
            <a:normAutofit fontScale="92500"/>
          </a:bodyPr>
          <a:lstStyle/>
          <a:p>
            <a:r>
              <a:rPr lang="en-US"/>
              <a:t>On another case, there was no evidence of </a:t>
            </a:r>
            <a:r>
              <a:rPr lang="en-US" err="1">
                <a:solidFill>
                  <a:srgbClr val="FF0000"/>
                </a:solidFill>
              </a:rPr>
              <a:t>MegaSync</a:t>
            </a:r>
            <a:r>
              <a:rPr lang="en-US"/>
              <a:t> artifacts at the time of analysis, but $J showed the following files with multiple </a:t>
            </a:r>
            <a:r>
              <a:rPr lang="en-US" b="1" err="1"/>
              <a:t>DataExtend</a:t>
            </a:r>
            <a:r>
              <a:rPr lang="en-US"/>
              <a:t> events:</a:t>
            </a:r>
          </a:p>
          <a:p>
            <a:pPr lvl="1"/>
            <a:r>
              <a:rPr lang="en-US"/>
              <a:t>megaclient_statecache13_</a:t>
            </a:r>
            <a:r>
              <a:rPr lang="en-US">
                <a:solidFill>
                  <a:srgbClr val="FF0000"/>
                </a:solidFill>
              </a:rPr>
              <a:t>transfers</a:t>
            </a:r>
            <a:r>
              <a:rPr lang="en-US"/>
              <a:t>_eE50cXJsZkl3czRbMll6s7JXeCfKeEwq.db</a:t>
            </a:r>
          </a:p>
          <a:p>
            <a:pPr lvl="1"/>
            <a:r>
              <a:rPr lang="en-US"/>
              <a:t>megaclient_statecache13_</a:t>
            </a:r>
            <a:r>
              <a:rPr lang="en-US">
                <a:solidFill>
                  <a:srgbClr val="FF0000"/>
                </a:solidFill>
              </a:rPr>
              <a:t>transfers</a:t>
            </a:r>
            <a:r>
              <a:rPr lang="en-US"/>
              <a:t>_eE50cXJsZkl3czRbMll6s7JXeCfKeEwq.db-shm</a:t>
            </a:r>
          </a:p>
          <a:p>
            <a:pPr lvl="1"/>
            <a:r>
              <a:rPr lang="en-US"/>
              <a:t>megaclient_statecache13_</a:t>
            </a:r>
            <a:r>
              <a:rPr lang="en-US">
                <a:solidFill>
                  <a:srgbClr val="FF0000"/>
                </a:solidFill>
              </a:rPr>
              <a:t>transfers</a:t>
            </a:r>
            <a:r>
              <a:rPr lang="en-US"/>
              <a:t>_eE50cXJsZkl3czRbMll6s7JXeCfKeEwq.db-wal</a:t>
            </a:r>
          </a:p>
          <a:p>
            <a:r>
              <a:rPr lang="en-US"/>
              <a:t>No other evidence relating to data exfil was present, but it’s reasonable to assume that at those times of </a:t>
            </a:r>
            <a:r>
              <a:rPr lang="en-US" b="1" err="1"/>
              <a:t>DataExtend</a:t>
            </a:r>
            <a:r>
              <a:rPr lang="en-US"/>
              <a:t>, transfers were occurring with the </a:t>
            </a:r>
            <a:r>
              <a:rPr lang="en-US" err="1">
                <a:solidFill>
                  <a:srgbClr val="FF0000"/>
                </a:solidFill>
              </a:rPr>
              <a:t>MegaSync</a:t>
            </a:r>
            <a:r>
              <a:rPr lang="en-US"/>
              <a:t> client (also confirmed with testing)</a:t>
            </a:r>
          </a:p>
          <a:p>
            <a:r>
              <a:rPr lang="en-US"/>
              <a:t>These DB files are always being deleted and re-created during </a:t>
            </a:r>
            <a:r>
              <a:rPr lang="en-US" err="1">
                <a:solidFill>
                  <a:srgbClr val="FF0000"/>
                </a:solidFill>
              </a:rPr>
              <a:t>MegaSync</a:t>
            </a:r>
            <a:r>
              <a:rPr lang="en-US"/>
              <a:t> transfers, which makes having a large $J invaluable to IR teams</a:t>
            </a:r>
          </a:p>
        </p:txBody>
      </p:sp>
    </p:spTree>
    <p:extLst>
      <p:ext uri="{BB962C8B-B14F-4D97-AF65-F5344CB8AC3E}">
        <p14:creationId xmlns:p14="http://schemas.microsoft.com/office/powerpoint/2010/main" val="4181152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8370-971C-47E5-1BE2-E50F26122091}"/>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77357A07-77EC-E067-3085-943416BCA0D7}"/>
              </a:ext>
            </a:extLst>
          </p:cNvPr>
          <p:cNvSpPr>
            <a:spLocks noGrp="1"/>
          </p:cNvSpPr>
          <p:nvPr>
            <p:ph idx="1"/>
          </p:nvPr>
        </p:nvSpPr>
        <p:spPr>
          <a:xfrm>
            <a:off x="1484311" y="2133599"/>
            <a:ext cx="10241524" cy="4038601"/>
          </a:xfrm>
        </p:spPr>
        <p:txBody>
          <a:bodyPr numCol="2">
            <a:normAutofit/>
          </a:bodyPr>
          <a:lstStyle/>
          <a:p>
            <a:r>
              <a:rPr lang="en-US"/>
              <a:t>1. Increase Default Event Log Size</a:t>
            </a:r>
          </a:p>
          <a:p>
            <a:r>
              <a:rPr lang="en-US"/>
              <a:t>2. Deploy Sysmon</a:t>
            </a:r>
          </a:p>
          <a:p>
            <a:r>
              <a:rPr lang="en-US"/>
              <a:t>3. Enable Security:4688 Events</a:t>
            </a:r>
          </a:p>
          <a:p>
            <a:r>
              <a:rPr lang="en-US"/>
              <a:t>4. USN Journal ($J)</a:t>
            </a:r>
          </a:p>
          <a:p>
            <a:r>
              <a:rPr lang="en-US"/>
              <a:t>5. SRUM (System Resource Usage Monitor)</a:t>
            </a:r>
          </a:p>
          <a:p>
            <a:r>
              <a:rPr lang="en-US" sz="2400" kern="1200" cap="none">
                <a:solidFill>
                  <a:schemeClr val="tx1"/>
                </a:solidFill>
                <a:effectLst/>
                <a:latin typeface="+mn-lt"/>
                <a:ea typeface="+mn-ea"/>
                <a:cs typeface="+mn-cs"/>
              </a:rPr>
              <a:t>6. Volume Shadow Copies (VSCs)</a:t>
            </a:r>
            <a:endParaRPr lang="en-US"/>
          </a:p>
          <a:p>
            <a:r>
              <a:rPr lang="en-US"/>
              <a:t>7. Scheduled Task Triage Backups</a:t>
            </a:r>
          </a:p>
          <a:p>
            <a:r>
              <a:rPr lang="en-US" b="0" i="0" u="none" strike="noStrike">
                <a:solidFill>
                  <a:srgbClr val="000000"/>
                </a:solidFill>
                <a:effectLst/>
                <a:latin typeface="Corbel" panose="020B0503020204020204" pitchFamily="34" charset="0"/>
              </a:rPr>
              <a:t>Cost-benefit analysis</a:t>
            </a:r>
          </a:p>
          <a:p>
            <a:pPr lvl="1"/>
            <a:r>
              <a:rPr lang="en-US">
                <a:solidFill>
                  <a:srgbClr val="000000"/>
                </a:solidFill>
                <a:latin typeface="Corbel" panose="020B0503020204020204" pitchFamily="34" charset="0"/>
              </a:rPr>
              <a:t>D</a:t>
            </a:r>
            <a:r>
              <a:rPr lang="en-US" b="0" i="0" u="none" strike="noStrike">
                <a:solidFill>
                  <a:srgbClr val="000000"/>
                </a:solidFill>
                <a:effectLst/>
                <a:latin typeface="Corbel" panose="020B0503020204020204" pitchFamily="34" charset="0"/>
              </a:rPr>
              <a:t>isk space vs greater visibility</a:t>
            </a:r>
            <a:endParaRPr lang="en-US"/>
          </a:p>
          <a:p>
            <a:r>
              <a:rPr lang="en-US"/>
              <a:t>If it’s not written down…</a:t>
            </a:r>
          </a:p>
          <a:p>
            <a:pPr lvl="1"/>
            <a:r>
              <a:rPr lang="en-US"/>
              <a:t>Think of these recommendations as helping the endpoints in your network “write it down”</a:t>
            </a:r>
          </a:p>
          <a:p>
            <a:r>
              <a:rPr lang="en-US"/>
              <a:t>Artifacts don’t lie</a:t>
            </a:r>
          </a:p>
          <a:p>
            <a:pPr lvl="1"/>
            <a:r>
              <a:rPr lang="en-US"/>
              <a:t>But they can’t tell their story if they don’t exist!</a:t>
            </a:r>
          </a:p>
        </p:txBody>
      </p:sp>
    </p:spTree>
    <p:extLst>
      <p:ext uri="{BB962C8B-B14F-4D97-AF65-F5344CB8AC3E}">
        <p14:creationId xmlns:p14="http://schemas.microsoft.com/office/powerpoint/2010/main" val="69619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0DCAF-21CE-3D4D-ADCB-FA9EAF6B5781}"/>
              </a:ext>
            </a:extLst>
          </p:cNvPr>
          <p:cNvSpPr>
            <a:spLocks noGrp="1"/>
          </p:cNvSpPr>
          <p:nvPr>
            <p:ph type="title"/>
          </p:nvPr>
        </p:nvSpPr>
        <p:spPr/>
        <p:txBody>
          <a:bodyPr/>
          <a:lstStyle/>
          <a:p>
            <a:r>
              <a:rPr lang="en-US"/>
              <a:t>Disclaimer</a:t>
            </a:r>
          </a:p>
        </p:txBody>
      </p:sp>
      <p:sp>
        <p:nvSpPr>
          <p:cNvPr id="3" name="Content Placeholder 2">
            <a:extLst>
              <a:ext uri="{FF2B5EF4-FFF2-40B4-BE49-F238E27FC236}">
                <a16:creationId xmlns:a16="http://schemas.microsoft.com/office/drawing/2014/main" id="{4E4552C2-EAD2-0CF3-B5F1-0E04D95E9479}"/>
              </a:ext>
            </a:extLst>
          </p:cNvPr>
          <p:cNvSpPr>
            <a:spLocks noGrp="1"/>
          </p:cNvSpPr>
          <p:nvPr>
            <p:ph idx="1"/>
          </p:nvPr>
        </p:nvSpPr>
        <p:spPr>
          <a:xfrm>
            <a:off x="1484310" y="2133600"/>
            <a:ext cx="10018713" cy="3657600"/>
          </a:xfrm>
        </p:spPr>
        <p:txBody>
          <a:bodyPr>
            <a:normAutofit fontScale="85000" lnSpcReduction="10000"/>
          </a:bodyPr>
          <a:lstStyle/>
          <a:p>
            <a:r>
              <a:rPr lang="en-US"/>
              <a:t>Everything I’m sharing here has been proven to help incident responders provide better answers POST-incident</a:t>
            </a:r>
          </a:p>
          <a:p>
            <a:r>
              <a:rPr lang="en-US"/>
              <a:t>The intent is not to cover proactive measures, although some of these certainly can help with that</a:t>
            </a:r>
          </a:p>
          <a:p>
            <a:r>
              <a:rPr lang="en-US"/>
              <a:t>The intent of this talk is to ensure the impacted evidence turned over to the IR firm is as valuable as it can be to </a:t>
            </a:r>
            <a:r>
              <a:rPr lang="en-US" u="sng"/>
              <a:t>help us help you</a:t>
            </a:r>
            <a:r>
              <a:rPr lang="en-US"/>
              <a:t>!</a:t>
            </a:r>
          </a:p>
          <a:p>
            <a:r>
              <a:rPr lang="en-US"/>
              <a:t>Beyond what this talk covers, there are an overabundance of guides and best practices to implement proactive measures, and I highly encourage those…</a:t>
            </a:r>
          </a:p>
          <a:p>
            <a:r>
              <a:rPr lang="en-US"/>
              <a:t>…but we’re looking at the following topics through the lens of </a:t>
            </a:r>
            <a:r>
              <a:rPr lang="en-US" err="1"/>
              <a:t>deadbox</a:t>
            </a:r>
            <a:r>
              <a:rPr lang="en-US"/>
              <a:t> forensics/triage</a:t>
            </a:r>
          </a:p>
          <a:p>
            <a:r>
              <a:rPr lang="en-US"/>
              <a:t>“Prevention is ideal, but detection is a must”</a:t>
            </a:r>
          </a:p>
        </p:txBody>
      </p:sp>
    </p:spTree>
    <p:extLst>
      <p:ext uri="{BB962C8B-B14F-4D97-AF65-F5344CB8AC3E}">
        <p14:creationId xmlns:p14="http://schemas.microsoft.com/office/powerpoint/2010/main" val="2541013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E30DF-5090-DFBC-7F60-8D5157CD5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3657F-DB95-4879-A34E-186BDF958447}"/>
              </a:ext>
            </a:extLst>
          </p:cNvPr>
          <p:cNvSpPr>
            <a:spLocks noGrp="1"/>
          </p:cNvSpPr>
          <p:nvPr>
            <p:ph type="title"/>
          </p:nvPr>
        </p:nvSpPr>
        <p:spPr>
          <a:xfrm>
            <a:off x="1484311" y="685801"/>
            <a:ext cx="10018713" cy="969188"/>
          </a:xfrm>
        </p:spPr>
        <p:txBody>
          <a:bodyPr/>
          <a:lstStyle/>
          <a:p>
            <a:r>
              <a:rPr lang="en-US"/>
              <a:t>Helpful Resources</a:t>
            </a:r>
          </a:p>
        </p:txBody>
      </p:sp>
      <p:sp>
        <p:nvSpPr>
          <p:cNvPr id="3" name="Content Placeholder 2">
            <a:extLst>
              <a:ext uri="{FF2B5EF4-FFF2-40B4-BE49-F238E27FC236}">
                <a16:creationId xmlns:a16="http://schemas.microsoft.com/office/drawing/2014/main" id="{E37B43D3-1FAE-E6AF-7A87-59432C17437E}"/>
              </a:ext>
            </a:extLst>
          </p:cNvPr>
          <p:cNvSpPr>
            <a:spLocks noGrp="1"/>
          </p:cNvSpPr>
          <p:nvPr>
            <p:ph idx="1"/>
          </p:nvPr>
        </p:nvSpPr>
        <p:spPr>
          <a:xfrm>
            <a:off x="1484310" y="1911927"/>
            <a:ext cx="10018713" cy="4745812"/>
          </a:xfrm>
        </p:spPr>
        <p:txBody>
          <a:bodyPr>
            <a:normAutofit/>
          </a:bodyPr>
          <a:lstStyle/>
          <a:p>
            <a:r>
              <a:rPr lang="en-US"/>
              <a:t>GitHub</a:t>
            </a:r>
          </a:p>
          <a:p>
            <a:pPr lvl="1"/>
            <a:r>
              <a:rPr lang="en-US">
                <a:hlinkClick r:id="rId2"/>
              </a:rPr>
              <a:t>Yamato-Security/EnableWindowsLogSettings/ConfigureWinEventLogs.bat</a:t>
            </a:r>
            <a:endParaRPr lang="en-US"/>
          </a:p>
          <a:p>
            <a:pPr lvl="2"/>
            <a:r>
              <a:rPr lang="en-US"/>
              <a:t>Increases PowerShell and Security logs to 1GB, all other important logs to 128mb</a:t>
            </a:r>
          </a:p>
          <a:p>
            <a:pPr lvl="2"/>
            <a:r>
              <a:rPr lang="en-US"/>
              <a:t>Enables multiple audit policies to ideal settings for maximum visibility</a:t>
            </a:r>
          </a:p>
          <a:p>
            <a:pPr lvl="1"/>
            <a:r>
              <a:rPr lang="en-US"/>
              <a:t>Sysmon Configs (</a:t>
            </a:r>
            <a:r>
              <a:rPr lang="en-US">
                <a:hlinkClick r:id="rId3"/>
              </a:rPr>
              <a:t>Sysmon Modular </a:t>
            </a:r>
            <a:r>
              <a:rPr lang="en-US"/>
              <a:t>| </a:t>
            </a:r>
            <a:r>
              <a:rPr lang="en-US">
                <a:hlinkClick r:id="rId4"/>
              </a:rPr>
              <a:t>SwiftOnSecurity</a:t>
            </a:r>
            <a:r>
              <a:rPr lang="en-US"/>
              <a:t>)</a:t>
            </a:r>
          </a:p>
          <a:p>
            <a:r>
              <a:rPr lang="en-US">
                <a:hlinkClick r:id="rId5"/>
              </a:rPr>
              <a:t>Microsoft Audit Policy Recommendations</a:t>
            </a:r>
            <a:endParaRPr lang="en-US"/>
          </a:p>
          <a:p>
            <a:r>
              <a:rPr lang="en-US">
                <a:hlinkClick r:id="rId6"/>
              </a:rPr>
              <a:t>Nullsec.us – Windows Baseline Logging</a:t>
            </a:r>
            <a:endParaRPr lang="en-US"/>
          </a:p>
          <a:p>
            <a:r>
              <a:rPr lang="en-US">
                <a:hlinkClick r:id="rId7"/>
              </a:rPr>
              <a:t>Windows Logging Cheat Sheets</a:t>
            </a:r>
            <a:endParaRPr lang="en-US"/>
          </a:p>
          <a:p>
            <a:r>
              <a:rPr lang="en-US">
                <a:hlinkClick r:id="rId8"/>
              </a:rPr>
              <a:t>13Cubed Cheat Sheets</a:t>
            </a:r>
            <a:r>
              <a:rPr lang="en-US"/>
              <a:t> and </a:t>
            </a:r>
            <a:r>
              <a:rPr lang="en-US">
                <a:hlinkClick r:id="rId9"/>
              </a:rPr>
              <a:t>Training</a:t>
            </a:r>
          </a:p>
          <a:p>
            <a:pPr>
              <a:buClr>
                <a:srgbClr val="8D1515"/>
              </a:buClr>
            </a:pPr>
            <a:r>
              <a:rPr lang="en-US">
                <a:hlinkClick r:id="rId10"/>
              </a:rPr>
              <a:t>This Week in 4n6</a:t>
            </a:r>
            <a:endParaRPr lang="en-US"/>
          </a:p>
        </p:txBody>
      </p:sp>
    </p:spTree>
    <p:extLst>
      <p:ext uri="{BB962C8B-B14F-4D97-AF65-F5344CB8AC3E}">
        <p14:creationId xmlns:p14="http://schemas.microsoft.com/office/powerpoint/2010/main" val="1884597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2D33-D6C4-228D-C7E8-42D1F2ABDDB3}"/>
              </a:ext>
            </a:extLst>
          </p:cNvPr>
          <p:cNvSpPr>
            <a:spLocks noGrp="1"/>
          </p:cNvSpPr>
          <p:nvPr>
            <p:ph type="title"/>
          </p:nvPr>
        </p:nvSpPr>
        <p:spPr/>
        <p:txBody>
          <a:bodyPr/>
          <a:lstStyle/>
          <a:p>
            <a:r>
              <a:rPr lang="en-US"/>
              <a:t>Special Thanks</a:t>
            </a:r>
          </a:p>
        </p:txBody>
      </p:sp>
      <p:sp>
        <p:nvSpPr>
          <p:cNvPr id="3" name="Content Placeholder 2">
            <a:extLst>
              <a:ext uri="{FF2B5EF4-FFF2-40B4-BE49-F238E27FC236}">
                <a16:creationId xmlns:a16="http://schemas.microsoft.com/office/drawing/2014/main" id="{B7FA37B7-D803-CB70-0F7E-1CE660D6E3CD}"/>
              </a:ext>
            </a:extLst>
          </p:cNvPr>
          <p:cNvSpPr>
            <a:spLocks noGrp="1"/>
          </p:cNvSpPr>
          <p:nvPr>
            <p:ph idx="1"/>
          </p:nvPr>
        </p:nvSpPr>
        <p:spPr>
          <a:xfrm>
            <a:off x="1484310" y="2117969"/>
            <a:ext cx="10018713" cy="3673231"/>
          </a:xfrm>
        </p:spPr>
        <p:txBody>
          <a:bodyPr numCol="2">
            <a:normAutofit fontScale="92500" lnSpcReduction="20000"/>
          </a:bodyPr>
          <a:lstStyle/>
          <a:p>
            <a:r>
              <a:rPr lang="en-US"/>
              <a:t>Abhiram Kumar</a:t>
            </a:r>
          </a:p>
          <a:p>
            <a:r>
              <a:rPr lang="en-US"/>
              <a:t>Alex Figueroa</a:t>
            </a:r>
          </a:p>
          <a:p>
            <a:r>
              <a:rPr lang="en-US"/>
              <a:t>Brian Maloney</a:t>
            </a:r>
          </a:p>
          <a:p>
            <a:r>
              <a:rPr lang="en-US"/>
              <a:t>Cassie Doemel</a:t>
            </a:r>
          </a:p>
          <a:p>
            <a:r>
              <a:rPr lang="en-US"/>
              <a:t>Chris </a:t>
            </a:r>
            <a:r>
              <a:rPr lang="en-US" err="1"/>
              <a:t>Kudless</a:t>
            </a:r>
            <a:endParaRPr lang="en-US"/>
          </a:p>
          <a:p>
            <a:r>
              <a:rPr lang="en-US"/>
              <a:t>Eric Zimmerman</a:t>
            </a:r>
          </a:p>
          <a:p>
            <a:r>
              <a:rPr lang="en-US"/>
              <a:t>Fabian Mendoza</a:t>
            </a:r>
          </a:p>
          <a:p>
            <a:pPr>
              <a:buClr>
                <a:srgbClr val="8D1515"/>
              </a:buClr>
            </a:pPr>
            <a:r>
              <a:rPr lang="en-US"/>
              <a:t>Hunter </a:t>
            </a:r>
            <a:r>
              <a:rPr lang="en-US" err="1"/>
              <a:t>Stabeno</a:t>
            </a:r>
          </a:p>
          <a:p>
            <a:r>
              <a:rPr lang="en-US"/>
              <a:t>Josh Wrobel</a:t>
            </a:r>
          </a:p>
          <a:p>
            <a:r>
              <a:rPr lang="en-US"/>
              <a:t>Justin De Luna</a:t>
            </a:r>
          </a:p>
          <a:p>
            <a:r>
              <a:rPr lang="en-US"/>
              <a:t>Kevin Pagano</a:t>
            </a:r>
          </a:p>
          <a:p>
            <a:pPr>
              <a:buClr>
                <a:srgbClr val="8D1515"/>
              </a:buClr>
            </a:pPr>
            <a:r>
              <a:rPr lang="en-US"/>
              <a:t>Laury Rodriguez</a:t>
            </a:r>
          </a:p>
          <a:p>
            <a:r>
              <a:rPr lang="en-US"/>
              <a:t>Matt Arbaugh</a:t>
            </a:r>
          </a:p>
          <a:p>
            <a:r>
              <a:rPr lang="en-US"/>
              <a:t>Nicole Jao</a:t>
            </a:r>
          </a:p>
          <a:p>
            <a:r>
              <a:rPr lang="en-US"/>
              <a:t>Phill Moore</a:t>
            </a:r>
          </a:p>
          <a:p>
            <a:r>
              <a:rPr lang="en-US"/>
              <a:t>Ricardo Rodriguez</a:t>
            </a:r>
          </a:p>
          <a:p>
            <a:r>
              <a:rPr lang="en-US"/>
              <a:t>Richard Davis (13Cubed)</a:t>
            </a:r>
          </a:p>
          <a:p>
            <a:r>
              <a:rPr lang="en-US"/>
              <a:t>Tony Knutson</a:t>
            </a:r>
          </a:p>
        </p:txBody>
      </p:sp>
    </p:spTree>
    <p:extLst>
      <p:ext uri="{BB962C8B-B14F-4D97-AF65-F5344CB8AC3E}">
        <p14:creationId xmlns:p14="http://schemas.microsoft.com/office/powerpoint/2010/main" val="2615682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D52A0-A3B6-BFBB-9EEB-022C05459E16}"/>
              </a:ext>
            </a:extLst>
          </p:cNvPr>
          <p:cNvSpPr>
            <a:spLocks noGrp="1"/>
          </p:cNvSpPr>
          <p:nvPr>
            <p:ph type="title"/>
          </p:nvPr>
        </p:nvSpPr>
        <p:spPr/>
        <p:txBody>
          <a:bodyPr/>
          <a:lstStyle/>
          <a:p>
            <a:r>
              <a:rPr lang="en-US"/>
              <a:t>Let’s Connect!</a:t>
            </a:r>
          </a:p>
        </p:txBody>
      </p:sp>
      <p:sp>
        <p:nvSpPr>
          <p:cNvPr id="3" name="Content Placeholder 2">
            <a:extLst>
              <a:ext uri="{FF2B5EF4-FFF2-40B4-BE49-F238E27FC236}">
                <a16:creationId xmlns:a16="http://schemas.microsoft.com/office/drawing/2014/main" id="{ABE2E655-6803-6B78-1756-11AF19C76980}"/>
              </a:ext>
            </a:extLst>
          </p:cNvPr>
          <p:cNvSpPr>
            <a:spLocks noGrp="1"/>
          </p:cNvSpPr>
          <p:nvPr>
            <p:ph idx="1"/>
          </p:nvPr>
        </p:nvSpPr>
        <p:spPr/>
        <p:txBody>
          <a:bodyPr/>
          <a:lstStyle/>
          <a:p>
            <a:r>
              <a:rPr lang="en-US">
                <a:hlinkClick r:id="rId2"/>
              </a:rPr>
              <a:t>GitHub - </a:t>
            </a:r>
            <a:r>
              <a:rPr lang="en-US" err="1">
                <a:hlinkClick r:id="rId2"/>
              </a:rPr>
              <a:t>AndrewRathbun</a:t>
            </a:r>
            <a:endParaRPr lang="en-US"/>
          </a:p>
          <a:p>
            <a:r>
              <a:rPr lang="en-US">
                <a:hlinkClick r:id="rId3"/>
              </a:rPr>
              <a:t>X - bunsofwrath12</a:t>
            </a:r>
            <a:endParaRPr lang="en-US"/>
          </a:p>
          <a:p>
            <a:r>
              <a:rPr lang="en-US">
                <a:hlinkClick r:id="rId4"/>
              </a:rPr>
              <a:t>LinkedIn - </a:t>
            </a:r>
            <a:r>
              <a:rPr lang="en-US" err="1">
                <a:hlinkClick r:id="rId4"/>
              </a:rPr>
              <a:t>AndrewRathbun</a:t>
            </a:r>
            <a:endParaRPr lang="en-US"/>
          </a:p>
          <a:p>
            <a:r>
              <a:rPr lang="en-US">
                <a:hlinkClick r:id="rId5"/>
              </a:rPr>
              <a:t>https://discord.gg/digitalforensics</a:t>
            </a:r>
            <a:endParaRPr lang="en-US"/>
          </a:p>
          <a:p>
            <a:endParaRPr lang="en-US"/>
          </a:p>
        </p:txBody>
      </p:sp>
      <p:pic>
        <p:nvPicPr>
          <p:cNvPr id="1028" name="Picture 4" descr="profile image">
            <a:extLst>
              <a:ext uri="{FF2B5EF4-FFF2-40B4-BE49-F238E27FC236}">
                <a16:creationId xmlns:a16="http://schemas.microsoft.com/office/drawing/2014/main" id="{C744AF55-5A45-9137-70BA-07B361FC17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155" y="2320392"/>
            <a:ext cx="3817413" cy="381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940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EBA84-E8AC-959D-BDB7-409883921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66486-BCE8-9F85-A3D2-9E9488B3FDFA}"/>
              </a:ext>
            </a:extLst>
          </p:cNvPr>
          <p:cNvSpPr>
            <a:spLocks noGrp="1"/>
          </p:cNvSpPr>
          <p:nvPr>
            <p:ph type="title"/>
          </p:nvPr>
        </p:nvSpPr>
        <p:spPr/>
        <p:txBody>
          <a:bodyPr/>
          <a:lstStyle/>
          <a:p>
            <a:r>
              <a:rPr lang="en-US"/>
              <a:t>Triage – Windows Forensics</a:t>
            </a:r>
          </a:p>
        </p:txBody>
      </p:sp>
      <p:sp>
        <p:nvSpPr>
          <p:cNvPr id="3" name="Content Placeholder 2">
            <a:extLst>
              <a:ext uri="{FF2B5EF4-FFF2-40B4-BE49-F238E27FC236}">
                <a16:creationId xmlns:a16="http://schemas.microsoft.com/office/drawing/2014/main" id="{F31AE4D1-46B9-D16A-1BC8-4FC0ACDBD0BC}"/>
              </a:ext>
            </a:extLst>
          </p:cNvPr>
          <p:cNvSpPr>
            <a:spLocks noGrp="1"/>
          </p:cNvSpPr>
          <p:nvPr>
            <p:ph idx="1"/>
          </p:nvPr>
        </p:nvSpPr>
        <p:spPr>
          <a:xfrm>
            <a:off x="1484310" y="2078183"/>
            <a:ext cx="5368021" cy="4488872"/>
          </a:xfrm>
        </p:spPr>
        <p:txBody>
          <a:bodyPr numCol="1">
            <a:normAutofit fontScale="70000" lnSpcReduction="20000"/>
          </a:bodyPr>
          <a:lstStyle/>
          <a:p>
            <a:r>
              <a:rPr lang="en-US"/>
              <a:t>Event Logs (.</a:t>
            </a:r>
            <a:r>
              <a:rPr lang="en-US" err="1"/>
              <a:t>evtx</a:t>
            </a:r>
            <a:r>
              <a:rPr lang="en-US"/>
              <a:t>)</a:t>
            </a:r>
          </a:p>
          <a:p>
            <a:r>
              <a:rPr lang="en-US"/>
              <a:t>Recycle Bin</a:t>
            </a:r>
          </a:p>
          <a:p>
            <a:pPr lvl="1"/>
            <a:r>
              <a:rPr lang="en-US"/>
              <a:t>$I/$R</a:t>
            </a:r>
          </a:p>
          <a:p>
            <a:r>
              <a:rPr lang="en-US"/>
              <a:t>User artifacts</a:t>
            </a:r>
          </a:p>
          <a:p>
            <a:pPr lvl="1"/>
            <a:r>
              <a:rPr lang="en-US" err="1"/>
              <a:t>AppData</a:t>
            </a:r>
            <a:r>
              <a:rPr lang="en-US"/>
              <a:t>\Local</a:t>
            </a:r>
          </a:p>
          <a:p>
            <a:pPr lvl="1"/>
            <a:r>
              <a:rPr lang="en-US" err="1"/>
              <a:t>AppData</a:t>
            </a:r>
            <a:r>
              <a:rPr lang="en-US"/>
              <a:t>\Roaming</a:t>
            </a:r>
          </a:p>
          <a:p>
            <a:r>
              <a:rPr lang="en-US"/>
              <a:t>Execution artifacts</a:t>
            </a:r>
          </a:p>
          <a:p>
            <a:pPr lvl="1"/>
            <a:r>
              <a:rPr lang="en-US"/>
              <a:t>Prefetch/</a:t>
            </a:r>
            <a:r>
              <a:rPr lang="en-US" err="1"/>
              <a:t>Amcache</a:t>
            </a:r>
            <a:r>
              <a:rPr lang="en-US"/>
              <a:t>/</a:t>
            </a:r>
            <a:r>
              <a:rPr lang="en-US" err="1"/>
              <a:t>UserAssist</a:t>
            </a:r>
            <a:endParaRPr lang="en-US"/>
          </a:p>
          <a:p>
            <a:r>
              <a:rPr lang="en-US"/>
              <a:t>Registry Hives (and transaction logs)</a:t>
            </a:r>
          </a:p>
          <a:p>
            <a:pPr lvl="1"/>
            <a:r>
              <a:rPr lang="en-US"/>
              <a:t>User (</a:t>
            </a:r>
            <a:r>
              <a:rPr lang="en-US" err="1"/>
              <a:t>NtUser</a:t>
            </a:r>
            <a:r>
              <a:rPr lang="en-US"/>
              <a:t>/</a:t>
            </a:r>
            <a:r>
              <a:rPr lang="en-US" err="1"/>
              <a:t>UsrClass</a:t>
            </a:r>
            <a:r>
              <a:rPr lang="en-US"/>
              <a:t>)</a:t>
            </a:r>
          </a:p>
          <a:p>
            <a:pPr lvl="1"/>
            <a:r>
              <a:rPr lang="en-US"/>
              <a:t>System (SAM/SECURITY/SOFTWARE/SYSTEM)</a:t>
            </a:r>
          </a:p>
          <a:p>
            <a:r>
              <a:rPr lang="en-US"/>
              <a:t>SRUM/SUM</a:t>
            </a:r>
          </a:p>
          <a:p>
            <a:r>
              <a:rPr lang="en-US"/>
              <a:t>NTFS Metadata Files</a:t>
            </a:r>
          </a:p>
          <a:p>
            <a:pPr lvl="1"/>
            <a:r>
              <a:rPr lang="en-US"/>
              <a:t>$MFT/$J/$</a:t>
            </a:r>
            <a:r>
              <a:rPr lang="en-US" err="1"/>
              <a:t>LogFile</a:t>
            </a:r>
            <a:endParaRPr lang="en-US"/>
          </a:p>
        </p:txBody>
      </p:sp>
      <p:pic>
        <p:nvPicPr>
          <p:cNvPr id="5" name="Picture 4">
            <a:extLst>
              <a:ext uri="{FF2B5EF4-FFF2-40B4-BE49-F238E27FC236}">
                <a16:creationId xmlns:a16="http://schemas.microsoft.com/office/drawing/2014/main" id="{DEED17E0-4308-93F6-187E-887FD910CA9B}"/>
              </a:ext>
            </a:extLst>
          </p:cNvPr>
          <p:cNvPicPr>
            <a:picLocks noChangeAspect="1"/>
          </p:cNvPicPr>
          <p:nvPr/>
        </p:nvPicPr>
        <p:blipFill>
          <a:blip r:embed="rId3"/>
          <a:stretch>
            <a:fillRect/>
          </a:stretch>
        </p:blipFill>
        <p:spPr>
          <a:xfrm>
            <a:off x="6852332" y="1980544"/>
            <a:ext cx="4650692" cy="46841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1992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F8D9-B7C3-2F15-34D8-B2704307AF57}"/>
              </a:ext>
            </a:extLst>
          </p:cNvPr>
          <p:cNvSpPr>
            <a:spLocks noGrp="1"/>
          </p:cNvSpPr>
          <p:nvPr>
            <p:ph type="title"/>
          </p:nvPr>
        </p:nvSpPr>
        <p:spPr>
          <a:xfrm>
            <a:off x="1434662" y="764373"/>
            <a:ext cx="10071538" cy="1293028"/>
          </a:xfrm>
        </p:spPr>
        <p:txBody>
          <a:bodyPr>
            <a:normAutofit/>
          </a:bodyPr>
          <a:lstStyle/>
          <a:p>
            <a:r>
              <a:rPr lang="en-US"/>
              <a:t>Live vs Offline Artifacts</a:t>
            </a:r>
          </a:p>
        </p:txBody>
      </p:sp>
      <p:pic>
        <p:nvPicPr>
          <p:cNvPr id="4" name="Content Placeholder 3">
            <a:extLst>
              <a:ext uri="{FF2B5EF4-FFF2-40B4-BE49-F238E27FC236}">
                <a16:creationId xmlns:a16="http://schemas.microsoft.com/office/drawing/2014/main" id="{54697155-E205-16F2-CAFC-71960885FBEB}"/>
              </a:ext>
            </a:extLst>
          </p:cNvPr>
          <p:cNvPicPr>
            <a:picLocks noGrp="1" noChangeAspect="1"/>
          </p:cNvPicPr>
          <p:nvPr>
            <p:ph idx="1"/>
          </p:nvPr>
        </p:nvPicPr>
        <p:blipFill>
          <a:blip r:embed="rId3"/>
          <a:stretch>
            <a:fillRect/>
          </a:stretch>
        </p:blipFill>
        <p:spPr>
          <a:xfrm>
            <a:off x="901191" y="2229632"/>
            <a:ext cx="10389618" cy="2398736"/>
          </a:xfrm>
          <a:prstGeom prst="rect">
            <a:avLst/>
          </a:prstGeom>
          <a:effectLst>
            <a:outerShdw blurRad="50800" dist="38100" dir="2700000" algn="tl" rotWithShape="0">
              <a:prstClr val="black">
                <a:alpha val="40000"/>
              </a:prstClr>
            </a:outerShdw>
          </a:effectLst>
        </p:spPr>
      </p:pic>
      <p:sp>
        <p:nvSpPr>
          <p:cNvPr id="3" name="Content Placeholder 2">
            <a:extLst>
              <a:ext uri="{FF2B5EF4-FFF2-40B4-BE49-F238E27FC236}">
                <a16:creationId xmlns:a16="http://schemas.microsoft.com/office/drawing/2014/main" id="{73AA013E-49EF-CE86-54C7-5B6ECAB91218}"/>
              </a:ext>
            </a:extLst>
          </p:cNvPr>
          <p:cNvSpPr txBox="1">
            <a:spLocks/>
          </p:cNvSpPr>
          <p:nvPr/>
        </p:nvSpPr>
        <p:spPr>
          <a:xfrm>
            <a:off x="1647068" y="4800599"/>
            <a:ext cx="9393896" cy="1834469"/>
          </a:xfrm>
          <a:prstGeom prst="rect">
            <a:avLst/>
          </a:prstGeom>
        </p:spPr>
        <p:txBody>
          <a:bodyPr vert="horz" lIns="91440" tIns="45720" rIns="91440" bIns="45720" numCol="1"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t>An example of how the same artifact can take different forms depending on live vs offline interaction</a:t>
            </a:r>
          </a:p>
          <a:p>
            <a:r>
              <a:rPr lang="en-US"/>
              <a:t>Example: HKLM/HKCU, etc., don’t exist in my world</a:t>
            </a:r>
          </a:p>
        </p:txBody>
      </p:sp>
    </p:spTree>
    <p:extLst>
      <p:ext uri="{BB962C8B-B14F-4D97-AF65-F5344CB8AC3E}">
        <p14:creationId xmlns:p14="http://schemas.microsoft.com/office/powerpoint/2010/main" val="29835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A77F35-A778-BD42-6F39-BA40D4F63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98148-4FC6-FD1A-6126-A896A7D4F4B2}"/>
              </a:ext>
            </a:extLst>
          </p:cNvPr>
          <p:cNvSpPr>
            <a:spLocks noGrp="1"/>
          </p:cNvSpPr>
          <p:nvPr>
            <p:ph type="title"/>
          </p:nvPr>
        </p:nvSpPr>
        <p:spPr>
          <a:xfrm>
            <a:off x="1434662" y="764373"/>
            <a:ext cx="10071538" cy="1293028"/>
          </a:xfrm>
        </p:spPr>
        <p:txBody>
          <a:bodyPr>
            <a:normAutofit/>
          </a:bodyPr>
          <a:lstStyle/>
          <a:p>
            <a:r>
              <a:rPr lang="en-US"/>
              <a:t>Live vs Offline Artifacts</a:t>
            </a:r>
          </a:p>
        </p:txBody>
      </p:sp>
      <p:sp>
        <p:nvSpPr>
          <p:cNvPr id="3" name="Content Placeholder 2">
            <a:extLst>
              <a:ext uri="{FF2B5EF4-FFF2-40B4-BE49-F238E27FC236}">
                <a16:creationId xmlns:a16="http://schemas.microsoft.com/office/drawing/2014/main" id="{D556A7DC-0CC8-ABAB-012F-9DD206DE97A7}"/>
              </a:ext>
            </a:extLst>
          </p:cNvPr>
          <p:cNvSpPr txBox="1">
            <a:spLocks/>
          </p:cNvSpPr>
          <p:nvPr/>
        </p:nvSpPr>
        <p:spPr>
          <a:xfrm>
            <a:off x="1676660" y="4800599"/>
            <a:ext cx="9393896" cy="1834469"/>
          </a:xfrm>
          <a:prstGeom prst="rect">
            <a:avLst/>
          </a:prstGeom>
        </p:spPr>
        <p:txBody>
          <a:bodyPr vert="horz" lIns="91440" tIns="45720" rIns="91440" bIns="45720" numCol="1"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t>Another example of how the same artifact can take different forms depending on live vs offline interaction</a:t>
            </a:r>
          </a:p>
          <a:p>
            <a:r>
              <a:rPr lang="en-US"/>
              <a:t>Example: </a:t>
            </a:r>
            <a:r>
              <a:rPr lang="en-US" err="1"/>
              <a:t>CurrentControlSet</a:t>
            </a:r>
            <a:r>
              <a:rPr lang="en-US"/>
              <a:t> serves as an alias in the registry</a:t>
            </a:r>
          </a:p>
        </p:txBody>
      </p:sp>
      <p:sp>
        <p:nvSpPr>
          <p:cNvPr id="6" name="Content Placeholder 5">
            <a:extLst>
              <a:ext uri="{FF2B5EF4-FFF2-40B4-BE49-F238E27FC236}">
                <a16:creationId xmlns:a16="http://schemas.microsoft.com/office/drawing/2014/main" id="{48E17ECA-9AD2-0CFC-230C-3A9CCC962194}"/>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2AE91B0-B359-7D76-0D6A-A7CCBEA1A79E}"/>
              </a:ext>
            </a:extLst>
          </p:cNvPr>
          <p:cNvPicPr>
            <a:picLocks noChangeAspect="1"/>
          </p:cNvPicPr>
          <p:nvPr/>
        </p:nvPicPr>
        <p:blipFill>
          <a:blip r:embed="rId3"/>
          <a:stretch>
            <a:fillRect/>
          </a:stretch>
        </p:blipFill>
        <p:spPr>
          <a:xfrm>
            <a:off x="886476" y="1816832"/>
            <a:ext cx="10419048" cy="31809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39463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2985</Words>
  <Application>Microsoft Office PowerPoint</Application>
  <PresentationFormat>Widescreen</PresentationFormat>
  <Paragraphs>429</Paragraphs>
  <Slides>62</Slides>
  <Notes>16</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Aptos</vt:lpstr>
      <vt:lpstr>Arial</vt:lpstr>
      <vt:lpstr>Corbel</vt:lpstr>
      <vt:lpstr>Courier New</vt:lpstr>
      <vt:lpstr>Parallax</vt:lpstr>
      <vt:lpstr>Help Me Help You</vt:lpstr>
      <vt:lpstr>Who Am I?</vt:lpstr>
      <vt:lpstr>Let’s Level Set First</vt:lpstr>
      <vt:lpstr>Key Questions and Objectives</vt:lpstr>
      <vt:lpstr>Key Terminology</vt:lpstr>
      <vt:lpstr>Disclaimer</vt:lpstr>
      <vt:lpstr>Triage – Windows Forensics</vt:lpstr>
      <vt:lpstr>Live vs Offline Artifacts</vt:lpstr>
      <vt:lpstr>Live vs Offline Artifacts</vt:lpstr>
      <vt:lpstr>PowerPoint Presentation</vt:lpstr>
      <vt:lpstr>Call to Action</vt:lpstr>
      <vt:lpstr>1. Increase Event Log Size</vt:lpstr>
      <vt:lpstr>Default Event Log Size (Security)</vt:lpstr>
      <vt:lpstr>Event Log Archiving</vt:lpstr>
      <vt:lpstr>2. Sysmon</vt:lpstr>
      <vt:lpstr>Sysmon Events (Part 1)</vt:lpstr>
      <vt:lpstr>Sysmon Events (Part 2)</vt:lpstr>
      <vt:lpstr>Sysmon Events (Part 3)</vt:lpstr>
      <vt:lpstr>Sysmon Wrap-Up</vt:lpstr>
      <vt:lpstr>If you don’t want to install Sysmon…</vt:lpstr>
      <vt:lpstr>3. Enable Security:4688 Events</vt:lpstr>
      <vt:lpstr>PowerPoint Presentation</vt:lpstr>
      <vt:lpstr>PowerPoint Presentation</vt:lpstr>
      <vt:lpstr>PowerPoint Presentation</vt:lpstr>
      <vt:lpstr>Example of 4688s generated for this presentation</vt:lpstr>
      <vt:lpstr>Coverage of 4688s in Sigma Rules</vt:lpstr>
      <vt:lpstr>4. USN Journal</vt:lpstr>
      <vt:lpstr>$J located in $MFT</vt:lpstr>
      <vt:lpstr>Watching $J in action</vt:lpstr>
      <vt:lpstr>PowerPoint Presentation</vt:lpstr>
      <vt:lpstr>PowerPoint Presentation</vt:lpstr>
      <vt:lpstr>Importance of File System Monitoring</vt:lpstr>
      <vt:lpstr>PowerPoint Presentation</vt:lpstr>
      <vt:lpstr>PowerPoint Presentation</vt:lpstr>
      <vt:lpstr>Checking $J Status</vt:lpstr>
      <vt:lpstr>5. SRUM (System Resource Usage Monitor)</vt:lpstr>
      <vt:lpstr>SRUM (AppResourceInfo)</vt:lpstr>
      <vt:lpstr>SRUM (AppResourceInfo)</vt:lpstr>
      <vt:lpstr>PowerPoint Presentation</vt:lpstr>
      <vt:lpstr>SRUM (NetworkUsages)</vt:lpstr>
      <vt:lpstr>SRUM (NetworkUsages)</vt:lpstr>
      <vt:lpstr>PowerPoint Presentation</vt:lpstr>
      <vt:lpstr>6. Volume Shadow Copies (VSCs)</vt:lpstr>
      <vt:lpstr>VssAdmin</vt:lpstr>
      <vt:lpstr>VssAdmin list shadows</vt:lpstr>
      <vt:lpstr>VscMount</vt:lpstr>
      <vt:lpstr>WMI via PowerShell</vt:lpstr>
      <vt:lpstr>7. Scheduled Task Triage Backups</vt:lpstr>
      <vt:lpstr>Triage – Windows Forensics (again!)</vt:lpstr>
      <vt:lpstr>PowerPoint Presentation</vt:lpstr>
      <vt:lpstr>A Case Study</vt:lpstr>
      <vt:lpstr>A Case Study – Setting the Scenario</vt:lpstr>
      <vt:lpstr>AnyDesk ad.trace modified by TA</vt:lpstr>
      <vt:lpstr>PowerPoint Presentation</vt:lpstr>
      <vt:lpstr>PowerPoint Presentation</vt:lpstr>
      <vt:lpstr>Summary of Host Timeline</vt:lpstr>
      <vt:lpstr>PowerPoint Presentation</vt:lpstr>
      <vt:lpstr>Bonus: Data Exfil Observations</vt:lpstr>
      <vt:lpstr>Summary</vt:lpstr>
      <vt:lpstr>Helpful Resources</vt:lpstr>
      <vt:lpstr>Special Thanks</vt:lpstr>
      <vt:lpstr>Let’s Connect!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2024-11-22T15:44:00Z</dcterms:created>
  <dcterms:modified xsi:type="dcterms:W3CDTF">2025-02-08T16:33:56Z</dcterms:modified>
</cp:coreProperties>
</file>